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416" r:id="rId3"/>
    <p:sldId id="359" r:id="rId4"/>
    <p:sldId id="311" r:id="rId5"/>
    <p:sldId id="384" r:id="rId6"/>
    <p:sldId id="411" r:id="rId7"/>
    <p:sldId id="318" r:id="rId8"/>
    <p:sldId id="343" r:id="rId9"/>
    <p:sldId id="310" r:id="rId10"/>
    <p:sldId id="393" r:id="rId11"/>
    <p:sldId id="274" r:id="rId12"/>
    <p:sldId id="312" r:id="rId13"/>
    <p:sldId id="316" r:id="rId14"/>
    <p:sldId id="313" r:id="rId15"/>
    <p:sldId id="315" r:id="rId16"/>
    <p:sldId id="395" r:id="rId17"/>
    <p:sldId id="332" r:id="rId18"/>
    <p:sldId id="355" r:id="rId19"/>
    <p:sldId id="314" r:id="rId20"/>
    <p:sldId id="342" r:id="rId21"/>
    <p:sldId id="400" r:id="rId22"/>
    <p:sldId id="401" r:id="rId23"/>
    <p:sldId id="334" r:id="rId24"/>
    <p:sldId id="412" r:id="rId25"/>
    <p:sldId id="335" r:id="rId26"/>
    <p:sldId id="336" r:id="rId27"/>
    <p:sldId id="326" r:id="rId28"/>
    <p:sldId id="340" r:id="rId29"/>
    <p:sldId id="344" r:id="rId30"/>
    <p:sldId id="345" r:id="rId31"/>
    <p:sldId id="346" r:id="rId32"/>
    <p:sldId id="396" r:id="rId33"/>
    <p:sldId id="381" r:id="rId34"/>
    <p:sldId id="413" r:id="rId35"/>
    <p:sldId id="350" r:id="rId36"/>
    <p:sldId id="414" r:id="rId37"/>
    <p:sldId id="348" r:id="rId38"/>
    <p:sldId id="349" r:id="rId39"/>
    <p:sldId id="353" r:id="rId40"/>
    <p:sldId id="415" r:id="rId41"/>
    <p:sldId id="333" r:id="rId42"/>
    <p:sldId id="351" r:id="rId43"/>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petrology" id="{22B4F2FE-E49D-4C6D-8914-39158079357B}">
          <p14:sldIdLst>
            <p14:sldId id="256"/>
          </p14:sldIdLst>
        </p14:section>
        <p14:section name="Раздел оглавления" id="{3CE8D71B-0817-4E68-AE4C-9BCA2EF4EDA1}">
          <p14:sldIdLst>
            <p14:sldId id="416"/>
          </p14:sldIdLst>
        </p14:section>
        <p14:section name="Section VI:  Introduction to petrology" id="{4832C317-BF8F-4C24-AB32-1FB4EA789039}">
          <p14:sldIdLst>
            <p14:sldId id="359"/>
            <p14:sldId id="311"/>
            <p14:sldId id="384"/>
            <p14:sldId id="411"/>
            <p14:sldId id="318"/>
            <p14:sldId id="343"/>
          </p14:sldIdLst>
        </p14:section>
        <p14:section name="Igneous rocks" id="{BC47EFBA-3E2C-463F-A16A-3CD747600D3E}">
          <p14:sldIdLst>
            <p14:sldId id="310"/>
            <p14:sldId id="393"/>
            <p14:sldId id="274"/>
            <p14:sldId id="312"/>
            <p14:sldId id="316"/>
            <p14:sldId id="313"/>
            <p14:sldId id="315"/>
            <p14:sldId id="395"/>
            <p14:sldId id="332"/>
            <p14:sldId id="355"/>
            <p14:sldId id="314"/>
          </p14:sldIdLst>
        </p14:section>
        <p14:section name="Section VIII: Sedimentary rocks" id="{8C15CC08-3D12-4269-BA0B-F13AB62893D7}">
          <p14:sldIdLst>
            <p14:sldId id="342"/>
            <p14:sldId id="400"/>
            <p14:sldId id="401"/>
            <p14:sldId id="334"/>
            <p14:sldId id="412"/>
            <p14:sldId id="335"/>
            <p14:sldId id="336"/>
            <p14:sldId id="326"/>
            <p14:sldId id="340"/>
            <p14:sldId id="344"/>
            <p14:sldId id="345"/>
            <p14:sldId id="346"/>
            <p14:sldId id="396"/>
            <p14:sldId id="381"/>
            <p14:sldId id="413"/>
          </p14:sldIdLst>
        </p14:section>
        <p14:section name="Section IX: Metamorphic rocks" id="{BB6A25A1-00C2-417E-9ECE-B206D91A12DD}">
          <p14:sldIdLst>
            <p14:sldId id="350"/>
            <p14:sldId id="414"/>
            <p14:sldId id="348"/>
            <p14:sldId id="349"/>
            <p14:sldId id="353"/>
            <p14:sldId id="415"/>
            <p14:sldId id="333"/>
          </p14:sldIdLst>
        </p14:section>
        <p14:section name="Вспомогательная литература" id="{43B964AA-93AF-4710-9CD3-1CC2E497AE65}">
          <p14:sldIdLst>
            <p14:sldId id="35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p:scale>
          <a:sx n="48" d="100"/>
          <a:sy n="48" d="100"/>
        </p:scale>
        <p:origin x="58" y="7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KZ"/>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4CC87-BD4E-401F-B0B8-7E3F292EB251}" type="datetimeFigureOut">
              <a:rPr lang="ru-KZ" smtClean="0"/>
              <a:t>20.11.2024</a:t>
            </a:fld>
            <a:endParaRPr lang="ru-KZ"/>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KZ"/>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KZ"/>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5C8C71-784D-48F3-B08D-CEB89D8C619B}" type="slidenum">
              <a:rPr lang="ru-KZ" smtClean="0"/>
              <a:t>‹#›</a:t>
            </a:fld>
            <a:endParaRPr lang="ru-KZ"/>
          </a:p>
        </p:txBody>
      </p:sp>
    </p:spTree>
    <p:extLst>
      <p:ext uri="{BB962C8B-B14F-4D97-AF65-F5344CB8AC3E}">
        <p14:creationId xmlns:p14="http://schemas.microsoft.com/office/powerpoint/2010/main" val="457563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b5ec05ee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b5ec05ee0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g1b5ec05ee05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15</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b5ec05ee0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b5ec05ee05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g1b5ec05ee05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806eebeb3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806eebeb3a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g1806eebeb3a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20</a:t>
            </a:fld>
            <a:endParaRPr/>
          </a:p>
        </p:txBody>
      </p:sp>
    </p:spTree>
    <p:extLst>
      <p:ext uri="{BB962C8B-B14F-4D97-AF65-F5344CB8AC3E}">
        <p14:creationId xmlns:p14="http://schemas.microsoft.com/office/powerpoint/2010/main" val="2204722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76aa65b962e0588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76aa65b962e0588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g76aa65b962e0588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23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b2286ae966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b2286ae966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g1b2286ae966_0_1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25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b2286ae966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b2286ae966_0_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0" name="Google Shape;640;g1b2286ae966_0_1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26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b5ec05ee0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b5ec05ee05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g1b5ec05ee05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27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3534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0" name="Google Shape;74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4682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806eebeb3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806eebeb3a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g1806eebeb3a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3</a:t>
            </a:fld>
            <a:endParaRPr/>
          </a:p>
        </p:txBody>
      </p:sp>
    </p:spTree>
    <p:extLst>
      <p:ext uri="{BB962C8B-B14F-4D97-AF65-F5344CB8AC3E}">
        <p14:creationId xmlns:p14="http://schemas.microsoft.com/office/powerpoint/2010/main" val="2936385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806eebeb3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806eebeb3a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g1806eebeb3a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35</a:t>
            </a:fld>
            <a:endParaRPr/>
          </a:p>
        </p:txBody>
      </p:sp>
    </p:spTree>
    <p:extLst>
      <p:ext uri="{BB962C8B-B14F-4D97-AF65-F5344CB8AC3E}">
        <p14:creationId xmlns:p14="http://schemas.microsoft.com/office/powerpoint/2010/main" val="2041755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b5ec05ee0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b5ec05ee05_0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g1b5ec05ee05_0_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37</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b5ec05ee05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1b5ec05ee05_0_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g1b5ec05ee05_0_1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38</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b2286ae966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b2286ae966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 name="Google Shape;725;g1b2286ae966_0_1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41</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b2286ae966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b2286ae966_0_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g1b2286ae966_0_1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4</a:t>
            </a:fld>
            <a:endParaRPr/>
          </a:p>
        </p:txBody>
      </p:sp>
    </p:spTree>
    <p:extLst>
      <p:ext uri="{BB962C8B-B14F-4D97-AF65-F5344CB8AC3E}">
        <p14:creationId xmlns:p14="http://schemas.microsoft.com/office/powerpoint/2010/main" val="1560194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671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806eebeb3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806eebeb3a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g1806eebeb3a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9a979c1775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9a979c1775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19a979c1775_0_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11</a:t>
            </a:fld>
            <a:endParaRPr/>
          </a:p>
        </p:txBody>
      </p:sp>
    </p:spTree>
    <p:extLst>
      <p:ext uri="{BB962C8B-B14F-4D97-AF65-F5344CB8AC3E}">
        <p14:creationId xmlns:p14="http://schemas.microsoft.com/office/powerpoint/2010/main" val="4024144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b5ec05ee0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b5ec05ee05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g1b5ec05ee05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ru-RU"/>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CB2CD777-12A6-4327-827F-FC7C9741C9BF}" type="datetimeFigureOut">
              <a:rPr lang="ru-KZ" smtClean="0"/>
              <a:t>20.11.2024</a:t>
            </a:fld>
            <a:endParaRPr lang="ru-KZ"/>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ru-KZ"/>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FE64FC30-7C50-4EC2-9511-A8AFA29C8AEC}" type="slidenum">
              <a:rPr lang="ru-KZ" smtClean="0"/>
              <a:t>‹#›</a:t>
            </a:fld>
            <a:endParaRPr lang="ru-KZ"/>
          </a:p>
        </p:txBody>
      </p:sp>
    </p:spTree>
    <p:extLst>
      <p:ext uri="{BB962C8B-B14F-4D97-AF65-F5344CB8AC3E}">
        <p14:creationId xmlns:p14="http://schemas.microsoft.com/office/powerpoint/2010/main" val="164633424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2CD777-12A6-4327-827F-FC7C9741C9BF}" type="datetimeFigureOut">
              <a:rPr lang="ru-KZ" smtClean="0"/>
              <a:t>20.11.2024</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FE64FC30-7C50-4EC2-9511-A8AFA29C8AEC}" type="slidenum">
              <a:rPr lang="ru-KZ" smtClean="0"/>
              <a:t>‹#›</a:t>
            </a:fld>
            <a:endParaRPr lang="ru-KZ"/>
          </a:p>
        </p:txBody>
      </p:sp>
    </p:spTree>
    <p:extLst>
      <p:ext uri="{BB962C8B-B14F-4D97-AF65-F5344CB8AC3E}">
        <p14:creationId xmlns:p14="http://schemas.microsoft.com/office/powerpoint/2010/main" val="99314165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2CD777-12A6-4327-827F-FC7C9741C9BF}" type="datetimeFigureOut">
              <a:rPr lang="ru-KZ" smtClean="0"/>
              <a:t>20.11.2024</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FE64FC30-7C50-4EC2-9511-A8AFA29C8AEC}" type="slidenum">
              <a:rPr lang="ru-KZ" smtClean="0"/>
              <a:t>‹#›</a:t>
            </a:fld>
            <a:endParaRPr lang="ru-KZ"/>
          </a:p>
        </p:txBody>
      </p:sp>
    </p:spTree>
    <p:extLst>
      <p:ext uri="{BB962C8B-B14F-4D97-AF65-F5344CB8AC3E}">
        <p14:creationId xmlns:p14="http://schemas.microsoft.com/office/powerpoint/2010/main" val="273897417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Заголовок и объект">
  <p:cSld name="1_Заголовок и объект">
    <p:spTree>
      <p:nvGrpSpPr>
        <p:cNvPr id="1" name="Shape 30"/>
        <p:cNvGrpSpPr/>
        <p:nvPr/>
      </p:nvGrpSpPr>
      <p:grpSpPr>
        <a:xfrm>
          <a:off x="0" y="0"/>
          <a:ext cx="0" cy="0"/>
          <a:chOff x="0" y="0"/>
          <a:chExt cx="0" cy="0"/>
        </a:xfrm>
      </p:grpSpPr>
      <p:sp>
        <p:nvSpPr>
          <p:cNvPr id="31" name="Google Shape;31;p40"/>
          <p:cNvSpPr txBox="1">
            <a:spLocks noGrp="1"/>
          </p:cNvSpPr>
          <p:nvPr>
            <p:ph type="body" idx="1"/>
          </p:nvPr>
        </p:nvSpPr>
        <p:spPr>
          <a:xfrm>
            <a:off x="469901" y="1463040"/>
            <a:ext cx="10241280" cy="4343400"/>
          </a:xfrm>
          <a:prstGeom prst="rect">
            <a:avLst/>
          </a:prstGeom>
          <a:noFill/>
          <a:ln>
            <a:noFill/>
          </a:ln>
        </p:spPr>
        <p:txBody>
          <a:bodyPr spcFirstLastPara="1" wrap="square" lIns="91425" tIns="45700" rIns="91425" bIns="45700" anchor="t" anchorCtr="0">
            <a:normAutofit/>
          </a:bodyPr>
          <a:lstStyle>
            <a:lvl1pPr marL="457189" lvl="0" indent="-228594" algn="l">
              <a:spcBef>
                <a:spcPts val="1200"/>
              </a:spcBef>
              <a:spcAft>
                <a:spcPts val="0"/>
              </a:spcAft>
              <a:buSzPts val="1800"/>
              <a:buNone/>
              <a:defRPr/>
            </a:lvl1pPr>
            <a:lvl2pPr marL="914377" lvl="1" indent="-342891" algn="l">
              <a:spcBef>
                <a:spcPts val="600"/>
              </a:spcBef>
              <a:spcAft>
                <a:spcPts val="0"/>
              </a:spcAft>
              <a:buSzPts val="1800"/>
              <a:buChar char="•"/>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342891" algn="l">
              <a:spcBef>
                <a:spcPts val="600"/>
              </a:spcBef>
              <a:spcAft>
                <a:spcPts val="0"/>
              </a:spcAft>
              <a:buSzPts val="1800"/>
              <a:buChar char="•"/>
              <a:defRPr/>
            </a:lvl6pPr>
            <a:lvl7pPr marL="3200320" lvl="6" indent="-342891" algn="l">
              <a:spcBef>
                <a:spcPts val="600"/>
              </a:spcBef>
              <a:spcAft>
                <a:spcPts val="0"/>
              </a:spcAft>
              <a:buSzPts val="1800"/>
              <a:buChar char="•"/>
              <a:defRPr/>
            </a:lvl7pPr>
            <a:lvl8pPr marL="3657509" lvl="7" indent="-342891" algn="l">
              <a:spcBef>
                <a:spcPts val="600"/>
              </a:spcBef>
              <a:spcAft>
                <a:spcPts val="0"/>
              </a:spcAft>
              <a:buSzPts val="1800"/>
              <a:buChar char="•"/>
              <a:defRPr/>
            </a:lvl8pPr>
            <a:lvl9pPr marL="4114697" lvl="8" indent="-342891" algn="l">
              <a:spcBef>
                <a:spcPts val="600"/>
              </a:spcBef>
              <a:spcAft>
                <a:spcPts val="0"/>
              </a:spcAft>
              <a:buSzPts val="1800"/>
              <a:buChar char="•"/>
              <a:defRPr/>
            </a:lvl9pPr>
          </a:lstStyle>
          <a:p>
            <a:endParaRPr/>
          </a:p>
        </p:txBody>
      </p:sp>
      <p:sp>
        <p:nvSpPr>
          <p:cNvPr id="32" name="Google Shape;32;p40"/>
          <p:cNvSpPr txBox="1">
            <a:spLocks noGrp="1"/>
          </p:cNvSpPr>
          <p:nvPr>
            <p:ph type="dt" idx="10"/>
          </p:nvPr>
        </p:nvSpPr>
        <p:spPr>
          <a:xfrm>
            <a:off x="469901" y="6543676"/>
            <a:ext cx="1955800" cy="2476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0"/>
          <p:cNvSpPr txBox="1">
            <a:spLocks noGrp="1"/>
          </p:cNvSpPr>
          <p:nvPr>
            <p:ph type="ftr" idx="11"/>
          </p:nvPr>
        </p:nvSpPr>
        <p:spPr>
          <a:xfrm>
            <a:off x="2412999" y="6543676"/>
            <a:ext cx="5448300" cy="2476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0"/>
          <p:cNvSpPr txBox="1">
            <a:spLocks noGrp="1"/>
          </p:cNvSpPr>
          <p:nvPr>
            <p:ph type="sldNum" idx="12"/>
          </p:nvPr>
        </p:nvSpPr>
        <p:spPr>
          <a:xfrm>
            <a:off x="10515600" y="6543676"/>
            <a:ext cx="1168400" cy="24765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
        <p:nvSpPr>
          <p:cNvPr id="35" name="Google Shape;35;p40"/>
          <p:cNvSpPr txBox="1">
            <a:spLocks noGrp="1"/>
          </p:cNvSpPr>
          <p:nvPr>
            <p:ph type="title"/>
          </p:nvPr>
        </p:nvSpPr>
        <p:spPr>
          <a:xfrm>
            <a:off x="469901" y="228600"/>
            <a:ext cx="10241280" cy="1066800"/>
          </a:xfrm>
          <a:prstGeom prst="rect">
            <a:avLst/>
          </a:prstGeom>
          <a:noFill/>
          <a:ln>
            <a:noFill/>
          </a:ln>
        </p:spPr>
        <p:txBody>
          <a:bodyPr spcFirstLastPara="1" wrap="square" lIns="91425" tIns="45700" rIns="91425" bIns="45700" anchor="b" anchorCtr="0">
            <a:normAutofit/>
          </a:bodyPr>
          <a:lstStyle>
            <a:lvl1pPr lvl="0" algn="l">
              <a:spcBef>
                <a:spcPts val="40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974394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2CD777-12A6-4327-827F-FC7C9741C9BF}" type="datetimeFigureOut">
              <a:rPr lang="ru-KZ" smtClean="0"/>
              <a:t>20.11.2024</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FE64FC30-7C50-4EC2-9511-A8AFA29C8AEC}" type="slidenum">
              <a:rPr lang="ru-KZ" smtClean="0"/>
              <a:t>‹#›</a:t>
            </a:fld>
            <a:endParaRPr lang="ru-KZ"/>
          </a:p>
        </p:txBody>
      </p:sp>
    </p:spTree>
    <p:extLst>
      <p:ext uri="{BB962C8B-B14F-4D97-AF65-F5344CB8AC3E}">
        <p14:creationId xmlns:p14="http://schemas.microsoft.com/office/powerpoint/2010/main" val="17192700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B2CD777-12A6-4327-827F-FC7C9741C9BF}" type="datetimeFigureOut">
              <a:rPr lang="ru-KZ" smtClean="0"/>
              <a:t>20.11.2024</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FE64FC30-7C50-4EC2-9511-A8AFA29C8AEC}" type="slidenum">
              <a:rPr lang="ru-KZ" smtClean="0"/>
              <a:t>‹#›</a:t>
            </a:fld>
            <a:endParaRPr lang="ru-KZ"/>
          </a:p>
        </p:txBody>
      </p:sp>
    </p:spTree>
    <p:extLst>
      <p:ext uri="{BB962C8B-B14F-4D97-AF65-F5344CB8AC3E}">
        <p14:creationId xmlns:p14="http://schemas.microsoft.com/office/powerpoint/2010/main" val="281802820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B2CD777-12A6-4327-827F-FC7C9741C9BF}" type="datetimeFigureOut">
              <a:rPr lang="ru-KZ" smtClean="0"/>
              <a:t>20.11.2024</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FE64FC30-7C50-4EC2-9511-A8AFA29C8AEC}" type="slidenum">
              <a:rPr lang="ru-KZ" smtClean="0"/>
              <a:t>‹#›</a:t>
            </a:fld>
            <a:endParaRPr lang="ru-KZ"/>
          </a:p>
        </p:txBody>
      </p:sp>
    </p:spTree>
    <p:extLst>
      <p:ext uri="{BB962C8B-B14F-4D97-AF65-F5344CB8AC3E}">
        <p14:creationId xmlns:p14="http://schemas.microsoft.com/office/powerpoint/2010/main" val="306177858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B2CD777-12A6-4327-827F-FC7C9741C9BF}" type="datetimeFigureOut">
              <a:rPr lang="ru-KZ" smtClean="0"/>
              <a:t>20.11.2024</a:t>
            </a:fld>
            <a:endParaRPr lang="ru-KZ"/>
          </a:p>
        </p:txBody>
      </p:sp>
      <p:sp>
        <p:nvSpPr>
          <p:cNvPr id="8" name="Footer Placeholder 7"/>
          <p:cNvSpPr>
            <a:spLocks noGrp="1"/>
          </p:cNvSpPr>
          <p:nvPr>
            <p:ph type="ftr" sz="quarter" idx="11"/>
          </p:nvPr>
        </p:nvSpPr>
        <p:spPr/>
        <p:txBody>
          <a:bodyPr/>
          <a:lstStyle/>
          <a:p>
            <a:endParaRPr lang="ru-KZ"/>
          </a:p>
        </p:txBody>
      </p:sp>
      <p:sp>
        <p:nvSpPr>
          <p:cNvPr id="9" name="Slide Number Placeholder 8"/>
          <p:cNvSpPr>
            <a:spLocks noGrp="1"/>
          </p:cNvSpPr>
          <p:nvPr>
            <p:ph type="sldNum" sz="quarter" idx="12"/>
          </p:nvPr>
        </p:nvSpPr>
        <p:spPr/>
        <p:txBody>
          <a:bodyPr/>
          <a:lstStyle/>
          <a:p>
            <a:fld id="{FE64FC30-7C50-4EC2-9511-A8AFA29C8AEC}" type="slidenum">
              <a:rPr lang="ru-KZ" smtClean="0"/>
              <a:t>‹#›</a:t>
            </a:fld>
            <a:endParaRPr lang="ru-KZ"/>
          </a:p>
        </p:txBody>
      </p:sp>
    </p:spTree>
    <p:extLst>
      <p:ext uri="{BB962C8B-B14F-4D97-AF65-F5344CB8AC3E}">
        <p14:creationId xmlns:p14="http://schemas.microsoft.com/office/powerpoint/2010/main" val="89263150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B2CD777-12A6-4327-827F-FC7C9741C9BF}" type="datetimeFigureOut">
              <a:rPr lang="ru-KZ" smtClean="0"/>
              <a:t>20.11.2024</a:t>
            </a:fld>
            <a:endParaRPr lang="ru-KZ"/>
          </a:p>
        </p:txBody>
      </p:sp>
      <p:sp>
        <p:nvSpPr>
          <p:cNvPr id="4" name="Footer Placeholder 3"/>
          <p:cNvSpPr>
            <a:spLocks noGrp="1"/>
          </p:cNvSpPr>
          <p:nvPr>
            <p:ph type="ftr" sz="quarter" idx="11"/>
          </p:nvPr>
        </p:nvSpPr>
        <p:spPr/>
        <p:txBody>
          <a:bodyPr/>
          <a:lstStyle/>
          <a:p>
            <a:endParaRPr lang="ru-KZ"/>
          </a:p>
        </p:txBody>
      </p:sp>
      <p:sp>
        <p:nvSpPr>
          <p:cNvPr id="5" name="Slide Number Placeholder 4"/>
          <p:cNvSpPr>
            <a:spLocks noGrp="1"/>
          </p:cNvSpPr>
          <p:nvPr>
            <p:ph type="sldNum" sz="quarter" idx="12"/>
          </p:nvPr>
        </p:nvSpPr>
        <p:spPr/>
        <p:txBody>
          <a:bodyPr/>
          <a:lstStyle/>
          <a:p>
            <a:fld id="{FE64FC30-7C50-4EC2-9511-A8AFA29C8AEC}" type="slidenum">
              <a:rPr lang="ru-KZ" smtClean="0"/>
              <a:t>‹#›</a:t>
            </a:fld>
            <a:endParaRPr lang="ru-KZ"/>
          </a:p>
        </p:txBody>
      </p:sp>
    </p:spTree>
    <p:extLst>
      <p:ext uri="{BB962C8B-B14F-4D97-AF65-F5344CB8AC3E}">
        <p14:creationId xmlns:p14="http://schemas.microsoft.com/office/powerpoint/2010/main" val="187935360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CD777-12A6-4327-827F-FC7C9741C9BF}" type="datetimeFigureOut">
              <a:rPr lang="ru-KZ" smtClean="0"/>
              <a:t>20.11.2024</a:t>
            </a:fld>
            <a:endParaRPr lang="ru-KZ"/>
          </a:p>
        </p:txBody>
      </p:sp>
      <p:sp>
        <p:nvSpPr>
          <p:cNvPr id="3" name="Footer Placeholder 2"/>
          <p:cNvSpPr>
            <a:spLocks noGrp="1"/>
          </p:cNvSpPr>
          <p:nvPr>
            <p:ph type="ftr" sz="quarter" idx="11"/>
          </p:nvPr>
        </p:nvSpPr>
        <p:spPr/>
        <p:txBody>
          <a:bodyPr/>
          <a:lstStyle/>
          <a:p>
            <a:endParaRPr lang="ru-KZ"/>
          </a:p>
        </p:txBody>
      </p:sp>
      <p:sp>
        <p:nvSpPr>
          <p:cNvPr id="4" name="Slide Number Placeholder 3"/>
          <p:cNvSpPr>
            <a:spLocks noGrp="1"/>
          </p:cNvSpPr>
          <p:nvPr>
            <p:ph type="sldNum" sz="quarter" idx="12"/>
          </p:nvPr>
        </p:nvSpPr>
        <p:spPr/>
        <p:txBody>
          <a:bodyPr/>
          <a:lstStyle/>
          <a:p>
            <a:fld id="{FE64FC30-7C50-4EC2-9511-A8AFA29C8AEC}" type="slidenum">
              <a:rPr lang="ru-KZ" smtClean="0"/>
              <a:t>‹#›</a:t>
            </a:fld>
            <a:endParaRPr lang="ru-KZ"/>
          </a:p>
        </p:txBody>
      </p:sp>
    </p:spTree>
    <p:extLst>
      <p:ext uri="{BB962C8B-B14F-4D97-AF65-F5344CB8AC3E}">
        <p14:creationId xmlns:p14="http://schemas.microsoft.com/office/powerpoint/2010/main" val="22120297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ru-RU"/>
              <a:t>Образец текста</a:t>
            </a:r>
          </a:p>
        </p:txBody>
      </p:sp>
      <p:sp>
        <p:nvSpPr>
          <p:cNvPr id="5" name="Date Placeholder 4"/>
          <p:cNvSpPr>
            <a:spLocks noGrp="1"/>
          </p:cNvSpPr>
          <p:nvPr>
            <p:ph type="dt" sz="half" idx="10"/>
          </p:nvPr>
        </p:nvSpPr>
        <p:spPr/>
        <p:txBody>
          <a:bodyPr/>
          <a:lstStyle/>
          <a:p>
            <a:fld id="{CB2CD777-12A6-4327-827F-FC7C9741C9BF}" type="datetimeFigureOut">
              <a:rPr lang="ru-KZ" smtClean="0"/>
              <a:t>20.11.2024</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E64FC30-7C50-4EC2-9511-A8AFA29C8AEC}" type="slidenum">
              <a:rPr lang="ru-KZ" smtClean="0"/>
              <a:t>‹#›</a:t>
            </a:fld>
            <a:endParaRPr lang="ru-KZ"/>
          </a:p>
        </p:txBody>
      </p:sp>
    </p:spTree>
    <p:extLst>
      <p:ext uri="{BB962C8B-B14F-4D97-AF65-F5344CB8AC3E}">
        <p14:creationId xmlns:p14="http://schemas.microsoft.com/office/powerpoint/2010/main" val="315429545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CB2CD777-12A6-4327-827F-FC7C9741C9BF}" type="datetimeFigureOut">
              <a:rPr lang="ru-KZ" smtClean="0"/>
              <a:t>20.11.2024</a:t>
            </a:fld>
            <a:endParaRPr lang="ru-KZ"/>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ru-KZ"/>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FE64FC30-7C50-4EC2-9511-A8AFA29C8AEC}" type="slidenum">
              <a:rPr lang="ru-KZ" smtClean="0"/>
              <a:t>‹#›</a:t>
            </a:fld>
            <a:endParaRPr lang="ru-KZ"/>
          </a:p>
        </p:txBody>
      </p:sp>
    </p:spTree>
    <p:extLst>
      <p:ext uri="{BB962C8B-B14F-4D97-AF65-F5344CB8AC3E}">
        <p14:creationId xmlns:p14="http://schemas.microsoft.com/office/powerpoint/2010/main" val="1943417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CB2CD777-12A6-4327-827F-FC7C9741C9BF}" type="datetimeFigureOut">
              <a:rPr lang="ru-KZ" smtClean="0"/>
              <a:t>20.11.2024</a:t>
            </a:fld>
            <a:endParaRPr lang="ru-KZ"/>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ru-KZ"/>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FE64FC30-7C50-4EC2-9511-A8AFA29C8AEC}" type="slidenum">
              <a:rPr lang="ru-KZ" smtClean="0"/>
              <a:t>‹#›</a:t>
            </a:fld>
            <a:endParaRPr lang="ru-KZ"/>
          </a:p>
        </p:txBody>
      </p:sp>
    </p:spTree>
    <p:extLst>
      <p:ext uri="{BB962C8B-B14F-4D97-AF65-F5344CB8AC3E}">
        <p14:creationId xmlns:p14="http://schemas.microsoft.com/office/powerpoint/2010/main" val="31707622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4.png"/><Relationship Id="rId7" Type="http://schemas.openxmlformats.org/officeDocument/2006/relationships/slide" Target="slide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slide" Target="slide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www.youtube.com/watch?v=rWp5ZpJAIAE" TargetMode="External"/><Relationship Id="rId3" Type="http://schemas.openxmlformats.org/officeDocument/2006/relationships/hyperlink" Target="https://drive.google.com/file/d/1djAFyZnAqMz3ZELy1g1pZ7stjTq0k7op/view?usp=drive_link" TargetMode="External"/><Relationship Id="rId7" Type="http://schemas.openxmlformats.org/officeDocument/2006/relationships/hyperlink" Target="https://drive.google.com/file/d/1dlsYcsAS_Z5rT8NAkfUWmFPQlFIYcAY_/view?usp=drive_lin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drive.google.com/file/d/1trKJf5j0ol3zWpPG20BBWialpUTJ7XB-/view?usp=sharing" TargetMode="External"/><Relationship Id="rId5" Type="http://schemas.openxmlformats.org/officeDocument/2006/relationships/hyperlink" Target="https://drive.google.com/file/d/1xgukluA0zDZhIqxGNLuZ_yV7hZvtDLDy/view?usp=drive_link" TargetMode="External"/><Relationship Id="rId4" Type="http://schemas.openxmlformats.org/officeDocument/2006/relationships/hyperlink" Target="https://drive.google.com/file/d/1f3lCDpNEjTjavVHepblII8TaAc7SUq3A/view?usp=drive_link" TargetMode="External"/><Relationship Id="rId9" Type="http://schemas.openxmlformats.org/officeDocument/2006/relationships/hyperlink" Target="https://www.youtube.com/watch?v=Kn2KFC8cX-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026" name="Picture 2" descr="Чарынский каньон: как доехать, погода и туры - 14.06.2017, Sputnik Казахстан">
            <a:extLst>
              <a:ext uri="{FF2B5EF4-FFF2-40B4-BE49-F238E27FC236}">
                <a16:creationId xmlns:a16="http://schemas.microsoft.com/office/drawing/2014/main" id="{D9B00D06-529B-4699-8E65-0F94A64FE4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26"/>
          <a:stretch/>
        </p:blipFill>
        <p:spPr bwMode="auto">
          <a:xfrm>
            <a:off x="0" y="0"/>
            <a:ext cx="90596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13" name="Google Shape;113;p1"/>
          <p:cNvSpPr txBox="1">
            <a:spLocks noGrp="1"/>
          </p:cNvSpPr>
          <p:nvPr>
            <p:ph type="ctrTitle"/>
          </p:nvPr>
        </p:nvSpPr>
        <p:spPr>
          <a:xfrm>
            <a:off x="9144000" y="155643"/>
            <a:ext cx="3048000" cy="1786156"/>
          </a:xfrm>
          <a:prstGeom prst="rect">
            <a:avLst/>
          </a:prstGeom>
          <a:noFill/>
          <a:ln>
            <a:noFill/>
          </a:ln>
        </p:spPr>
        <p:txBody>
          <a:bodyPr spcFirstLastPara="1" vert="horz" wrap="square" lIns="91425" tIns="45700" rIns="91425" bIns="45700" rtlCol="0" anchor="b" anchorCtr="0">
            <a:noAutofit/>
          </a:bodyPr>
          <a:lstStyle/>
          <a:p>
            <a:pPr algn="ctr">
              <a:spcBef>
                <a:spcPts val="0"/>
              </a:spcBef>
              <a:buClr>
                <a:srgbClr val="FFF9F1"/>
              </a:buClr>
              <a:buSzPts val="6000"/>
            </a:pPr>
            <a:r>
              <a:rPr lang="en-US" sz="6600" b="1" dirty="0">
                <a:solidFill>
                  <a:schemeClr val="bg1"/>
                </a:solidFill>
              </a:rPr>
              <a:t>Geology II</a:t>
            </a:r>
            <a:endParaRPr sz="6600" dirty="0">
              <a:solidFill>
                <a:schemeClr val="bg1"/>
              </a:solidFill>
            </a:endParaRPr>
          </a:p>
        </p:txBody>
      </p:sp>
      <p:sp>
        <p:nvSpPr>
          <p:cNvPr id="5" name="Google Shape;98;p1">
            <a:extLst>
              <a:ext uri="{FF2B5EF4-FFF2-40B4-BE49-F238E27FC236}">
                <a16:creationId xmlns:a16="http://schemas.microsoft.com/office/drawing/2014/main" id="{47AB1795-33EA-46C6-83A3-84EF38E1D7CF}"/>
              </a:ext>
            </a:extLst>
          </p:cNvPr>
          <p:cNvSpPr txBox="1">
            <a:spLocks noGrp="1"/>
          </p:cNvSpPr>
          <p:nvPr>
            <p:ph type="subTitle" idx="1"/>
          </p:nvPr>
        </p:nvSpPr>
        <p:spPr>
          <a:xfrm>
            <a:off x="0" y="0"/>
            <a:ext cx="3612204" cy="1786157"/>
          </a:xfrm>
          <a:prstGeom prst="rect">
            <a:avLst/>
          </a:prstGeom>
          <a:noFill/>
          <a:ln>
            <a:noFill/>
          </a:ln>
        </p:spPr>
        <p:txBody>
          <a:bodyPr spcFirstLastPara="1" vert="horz" wrap="square" lIns="91425" tIns="45700" rIns="91425" bIns="45700" rtlCol="0" anchor="t" anchorCtr="0">
            <a:normAutofit/>
          </a:bodyPr>
          <a:lstStyle>
            <a:lvl1pPr marL="0" indent="0" algn="l" defTabSz="914400" rtl="0" eaLnBrk="1" latinLnBrk="0" hangingPunct="1">
              <a:lnSpc>
                <a:spcPct val="85000"/>
              </a:lnSpc>
              <a:spcBef>
                <a:spcPts val="1300"/>
              </a:spcBef>
              <a:buFont typeface="Arial" pitchFamily="34" charset="0"/>
              <a:buNone/>
              <a:defRPr sz="3200" kern="1200">
                <a:solidFill>
                  <a:srgbClr val="262626"/>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spcBef>
                <a:spcPts val="0"/>
              </a:spcBef>
              <a:buClr>
                <a:srgbClr val="888888"/>
              </a:buClr>
              <a:buSzPts val="2400"/>
            </a:pPr>
            <a:r>
              <a:rPr lang="en-US" sz="2400" b="1" dirty="0">
                <a:solidFill>
                  <a:schemeClr val="tx1"/>
                </a:solidFill>
              </a:rPr>
              <a:t>Kazakhstan Geography Team Preparation Camp </a:t>
            </a:r>
            <a:br>
              <a:rPr lang="en-US" sz="2400" b="1" dirty="0">
                <a:solidFill>
                  <a:schemeClr val="tx1"/>
                </a:solidFill>
              </a:rPr>
            </a:br>
            <a:r>
              <a:rPr lang="en-US" sz="2400" b="1" dirty="0">
                <a:solidFill>
                  <a:schemeClr val="tx1"/>
                </a:solidFill>
              </a:rPr>
              <a:t>November/December 2024</a:t>
            </a:r>
          </a:p>
          <a:p>
            <a:pPr>
              <a:spcBef>
                <a:spcPts val="0"/>
              </a:spcBef>
              <a:buClr>
                <a:srgbClr val="888888"/>
              </a:buClr>
              <a:buSzPts val="2400"/>
            </a:pPr>
            <a:endParaRPr lang="en-US" dirty="0"/>
          </a:p>
        </p:txBody>
      </p:sp>
      <p:sp>
        <p:nvSpPr>
          <p:cNvPr id="7" name="Google Shape;98;p1">
            <a:extLst>
              <a:ext uri="{FF2B5EF4-FFF2-40B4-BE49-F238E27FC236}">
                <a16:creationId xmlns:a16="http://schemas.microsoft.com/office/drawing/2014/main" id="{17B3B8AE-D0DB-4C75-8114-FA33BFC9415E}"/>
              </a:ext>
            </a:extLst>
          </p:cNvPr>
          <p:cNvSpPr txBox="1">
            <a:spLocks/>
          </p:cNvSpPr>
          <p:nvPr/>
        </p:nvSpPr>
        <p:spPr>
          <a:xfrm>
            <a:off x="9143999" y="1941798"/>
            <a:ext cx="3018817" cy="1487201"/>
          </a:xfrm>
          <a:prstGeom prst="rect">
            <a:avLst/>
          </a:prstGeom>
          <a:noFill/>
          <a:ln>
            <a:noFill/>
          </a:ln>
        </p:spPr>
        <p:txBody>
          <a:bodyPr spcFirstLastPara="1" vert="horz" wrap="square" lIns="91425" tIns="45700" rIns="91425" bIns="45700" rtlCol="0" anchor="t" anchorCtr="0">
            <a:normAutofit/>
          </a:bodyPr>
          <a:lstStyle>
            <a:lvl1pPr marL="0" indent="0" algn="l" defTabSz="914400" rtl="0" eaLnBrk="1" latinLnBrk="0" hangingPunct="1">
              <a:lnSpc>
                <a:spcPct val="85000"/>
              </a:lnSpc>
              <a:spcBef>
                <a:spcPts val="1300"/>
              </a:spcBef>
              <a:buFont typeface="Arial" pitchFamily="34" charset="0"/>
              <a:buNone/>
              <a:defRPr sz="3200" kern="1200">
                <a:solidFill>
                  <a:srgbClr val="262626"/>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342900" marR="0" lvl="0" indent="-342900" algn="r" defTabSz="914400" rtl="0" eaLnBrk="1" fontAlgn="auto" latinLnBrk="0" hangingPunct="1">
              <a:lnSpc>
                <a:spcPct val="85000"/>
              </a:lnSpc>
              <a:spcBef>
                <a:spcPts val="0"/>
              </a:spcBef>
              <a:spcAft>
                <a:spcPts val="0"/>
              </a:spcAft>
              <a:buClr>
                <a:srgbClr val="888888"/>
              </a:buClr>
              <a:buSzPts val="2400"/>
              <a:buFont typeface="Arial" panose="020B0604020202020204" pitchFamily="34" charset="0"/>
              <a:buChar char="•"/>
              <a:tabLst/>
              <a:defRPr/>
            </a:pPr>
            <a:r>
              <a:rPr lang="en-US" sz="2400" b="1" dirty="0">
                <a:solidFill>
                  <a:srgbClr val="1D1B10"/>
                </a:solidFill>
                <a:latin typeface="Calibri Light" panose="020F0302020204030204"/>
              </a:rPr>
              <a:t>Petrology</a:t>
            </a:r>
          </a:p>
          <a:p>
            <a:pPr marL="342900" marR="0" lvl="0" indent="-342900" algn="r" defTabSz="914400" rtl="0" eaLnBrk="1" fontAlgn="auto" latinLnBrk="0" hangingPunct="1">
              <a:lnSpc>
                <a:spcPct val="85000"/>
              </a:lnSpc>
              <a:spcBef>
                <a:spcPts val="0"/>
              </a:spcBef>
              <a:spcAft>
                <a:spcPts val="0"/>
              </a:spcAft>
              <a:buClr>
                <a:srgbClr val="888888"/>
              </a:buClr>
              <a:buSzPts val="2400"/>
              <a:buFont typeface="Arial" panose="020B0604020202020204" pitchFamily="34" charset="0"/>
              <a:buChar char="•"/>
              <a:tabLst/>
              <a:defRPr/>
            </a:pPr>
            <a:r>
              <a:rPr lang="en-US" sz="2400" b="1" dirty="0">
                <a:solidFill>
                  <a:srgbClr val="1D1B10"/>
                </a:solidFill>
                <a:latin typeface="Calibri Light" panose="020F0302020204030204"/>
              </a:rPr>
              <a:t>Classification of rocks</a:t>
            </a:r>
          </a:p>
        </p:txBody>
      </p:sp>
      <p:pic>
        <p:nvPicPr>
          <p:cNvPr id="6" name="Рисунок 5">
            <a:extLst>
              <a:ext uri="{FF2B5EF4-FFF2-40B4-BE49-F238E27FC236}">
                <a16:creationId xmlns:a16="http://schemas.microsoft.com/office/drawing/2014/main" id="{A14C89E0-BBB6-4F7B-890F-611E5740984A}"/>
              </a:ext>
            </a:extLst>
          </p:cNvPr>
          <p:cNvPicPr/>
          <p:nvPr/>
        </p:nvPicPr>
        <p:blipFill rotWithShape="1">
          <a:blip r:embed="rId4" cstate="print">
            <a:extLst>
              <a:ext uri="{28A0092B-C50C-407E-A947-70E740481C1C}">
                <a14:useLocalDpi xmlns:a14="http://schemas.microsoft.com/office/drawing/2010/main" val="0"/>
              </a:ext>
            </a:extLst>
          </a:blip>
          <a:srcRect t="13901" b="15461"/>
          <a:stretch/>
        </p:blipFill>
        <p:spPr bwMode="auto">
          <a:xfrm>
            <a:off x="10028556" y="5901689"/>
            <a:ext cx="1934528" cy="769620"/>
          </a:xfrm>
          <a:prstGeom prst="rect">
            <a:avLst/>
          </a:prstGeom>
          <a:noFill/>
          <a:ln>
            <a:noFill/>
          </a:ln>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CFFD33-31BA-4ABC-958B-E8DCE3B62A6E}"/>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1DB3422C-A043-4A78-9B34-5C2AAE78AF01}"/>
              </a:ext>
            </a:extLst>
          </p:cNvPr>
          <p:cNvSpPr>
            <a:spLocks noGrp="1"/>
          </p:cNvSpPr>
          <p:nvPr>
            <p:ph idx="1"/>
          </p:nvPr>
        </p:nvSpPr>
        <p:spPr/>
        <p:txBody>
          <a:bodyPr/>
          <a:lstStyle/>
          <a:p>
            <a:endParaRPr lang="ru-KZ"/>
          </a:p>
        </p:txBody>
      </p:sp>
      <p:pic>
        <p:nvPicPr>
          <p:cNvPr id="4" name="Рисунок 3">
            <a:extLst>
              <a:ext uri="{FF2B5EF4-FFF2-40B4-BE49-F238E27FC236}">
                <a16:creationId xmlns:a16="http://schemas.microsoft.com/office/drawing/2014/main" id="{6D3B0768-E611-4982-890E-D746239B58A8}"/>
              </a:ext>
            </a:extLst>
          </p:cNvPr>
          <p:cNvPicPr>
            <a:picLocks noChangeAspect="1"/>
          </p:cNvPicPr>
          <p:nvPr/>
        </p:nvPicPr>
        <p:blipFill>
          <a:blip r:embed="rId2"/>
          <a:stretch>
            <a:fillRect/>
          </a:stretch>
        </p:blipFill>
        <p:spPr>
          <a:xfrm>
            <a:off x="0" y="795400"/>
            <a:ext cx="12192000" cy="5563067"/>
          </a:xfrm>
          <a:prstGeom prst="rect">
            <a:avLst/>
          </a:prstGeom>
        </p:spPr>
      </p:pic>
    </p:spTree>
    <p:extLst>
      <p:ext uri="{BB962C8B-B14F-4D97-AF65-F5344CB8AC3E}">
        <p14:creationId xmlns:p14="http://schemas.microsoft.com/office/powerpoint/2010/main" val="304064345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g19a979c1775_0_34"/>
          <p:cNvSpPr txBox="1">
            <a:spLocks noGrp="1"/>
          </p:cNvSpPr>
          <p:nvPr>
            <p:ph type="title"/>
          </p:nvPr>
        </p:nvSpPr>
        <p:spPr>
          <a:xfrm>
            <a:off x="324092" y="228601"/>
            <a:ext cx="11620983" cy="1426580"/>
          </a:xfrm>
          <a:prstGeom prst="rect">
            <a:avLst/>
          </a:prstGeom>
        </p:spPr>
        <p:txBody>
          <a:bodyPr spcFirstLastPara="1" vert="horz" wrap="square" lIns="91425" tIns="45700" rIns="91425" bIns="45700" rtlCol="0" anchor="b" anchorCtr="0">
            <a:normAutofit fontScale="90000"/>
          </a:bodyPr>
          <a:lstStyle/>
          <a:p>
            <a:pPr>
              <a:spcBef>
                <a:spcPts val="400"/>
              </a:spcBef>
            </a:pPr>
            <a:r>
              <a:rPr lang="ru-RU" dirty="0"/>
              <a:t>Химический состав магматических пород (%)</a:t>
            </a:r>
            <a:endParaRPr dirty="0"/>
          </a:p>
        </p:txBody>
      </p:sp>
      <p:sp>
        <p:nvSpPr>
          <p:cNvPr id="251" name="Google Shape;251;g19a979c1775_0_34"/>
          <p:cNvSpPr txBox="1">
            <a:spLocks noGrp="1"/>
          </p:cNvSpPr>
          <p:nvPr>
            <p:ph idx="1"/>
          </p:nvPr>
        </p:nvSpPr>
        <p:spPr>
          <a:prstGeom prst="rect">
            <a:avLst/>
          </a:prstGeom>
        </p:spPr>
        <p:txBody>
          <a:bodyPr spcFirstLastPara="1" vert="horz" wrap="square" lIns="91425" tIns="45700" rIns="91425" bIns="45700" rtlCol="0" anchor="t" anchorCtr="0">
            <a:normAutofit/>
          </a:bodyPr>
          <a:lstStyle/>
          <a:p>
            <a:pPr marL="0" indent="0">
              <a:spcBef>
                <a:spcPts val="1200"/>
              </a:spcBef>
              <a:spcAft>
                <a:spcPts val="0"/>
              </a:spcAft>
              <a:buNone/>
            </a:pPr>
            <a:endParaRPr/>
          </a:p>
        </p:txBody>
      </p:sp>
      <p:pic>
        <p:nvPicPr>
          <p:cNvPr id="1026" name="Picture 2" descr="7.2 Crystallization of Magma – Physical Geology, First University of  Saskatchewan Edition">
            <a:extLst>
              <a:ext uri="{FF2B5EF4-FFF2-40B4-BE49-F238E27FC236}">
                <a16:creationId xmlns:a16="http://schemas.microsoft.com/office/drawing/2014/main" id="{5624F046-1C2A-4024-A083-25381E26F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2231"/>
            <a:ext cx="12192000" cy="459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3009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3" name="Google Shape;563;p16"/>
          <p:cNvSpPr txBox="1">
            <a:spLocks noGrp="1"/>
          </p:cNvSpPr>
          <p:nvPr>
            <p:ph type="title"/>
          </p:nvPr>
        </p:nvSpPr>
        <p:spPr>
          <a:xfrm>
            <a:off x="6601890" y="92598"/>
            <a:ext cx="5505233" cy="1655180"/>
          </a:xfrm>
          <a:prstGeom prst="rect">
            <a:avLst/>
          </a:prstGeom>
          <a:noFill/>
          <a:ln>
            <a:noFill/>
          </a:ln>
        </p:spPr>
        <p:txBody>
          <a:bodyPr spcFirstLastPara="1" vert="horz" wrap="square" lIns="91425" tIns="45700" rIns="91425" bIns="45700" rtlCol="0" anchor="b" anchorCtr="0">
            <a:normAutofit/>
          </a:bodyPr>
          <a:lstStyle/>
          <a:p>
            <a:pPr>
              <a:spcBef>
                <a:spcPts val="0"/>
              </a:spcBef>
              <a:buClr>
                <a:schemeClr val="lt1"/>
              </a:buClr>
              <a:buSzPts val="4000"/>
            </a:pPr>
            <a:r>
              <a:rPr lang="ru-RU" dirty="0"/>
              <a:t>Магматические породы</a:t>
            </a:r>
            <a:endParaRPr dirty="0"/>
          </a:p>
        </p:txBody>
      </p:sp>
      <p:sp>
        <p:nvSpPr>
          <p:cNvPr id="562" name="Google Shape;562;p16"/>
          <p:cNvSpPr txBox="1">
            <a:spLocks noGrp="1"/>
          </p:cNvSpPr>
          <p:nvPr>
            <p:ph idx="1"/>
          </p:nvPr>
        </p:nvSpPr>
        <p:spPr>
          <a:xfrm>
            <a:off x="6731540" y="2222287"/>
            <a:ext cx="4641749" cy="3636511"/>
          </a:xfrm>
          <a:prstGeom prst="rect">
            <a:avLst/>
          </a:prstGeom>
          <a:noFill/>
          <a:ln>
            <a:noFill/>
          </a:ln>
        </p:spPr>
        <p:txBody>
          <a:bodyPr spcFirstLastPara="1" vert="horz" wrap="square" lIns="91425" tIns="45700" rIns="91425" bIns="45700" rtlCol="0" anchor="t" anchorCtr="0">
            <a:normAutofit/>
          </a:bodyPr>
          <a:lstStyle/>
          <a:p>
            <a:pPr marL="0" indent="0">
              <a:spcBef>
                <a:spcPts val="0"/>
              </a:spcBef>
              <a:spcAft>
                <a:spcPts val="0"/>
              </a:spcAft>
              <a:buSzPts val="1800"/>
              <a:buNone/>
            </a:pPr>
            <a:r>
              <a:rPr lang="en-US" sz="2400" dirty="0"/>
              <a:t>Felsic = </a:t>
            </a:r>
            <a:r>
              <a:rPr lang="en-US" sz="2400" u="sng" dirty="0"/>
              <a:t>Fel</a:t>
            </a:r>
            <a:r>
              <a:rPr lang="en-US" sz="2400" dirty="0"/>
              <a:t>dspar-</a:t>
            </a:r>
            <a:r>
              <a:rPr lang="en-US" sz="2400" u="sng" dirty="0"/>
              <a:t>Si</a:t>
            </a:r>
            <a:r>
              <a:rPr lang="en-US" sz="2400" dirty="0"/>
              <a:t>li</a:t>
            </a:r>
            <a:r>
              <a:rPr lang="en-US" sz="2400" u="sng" dirty="0"/>
              <a:t>c</a:t>
            </a:r>
            <a:r>
              <a:rPr lang="en-US" sz="2400" dirty="0"/>
              <a:t>a </a:t>
            </a:r>
          </a:p>
          <a:p>
            <a:pPr marL="0" indent="0">
              <a:spcBef>
                <a:spcPts val="0"/>
              </a:spcBef>
              <a:spcAft>
                <a:spcPts val="0"/>
              </a:spcAft>
              <a:buSzPts val="1800"/>
              <a:buNone/>
            </a:pPr>
            <a:r>
              <a:rPr lang="en-US" sz="2400" dirty="0"/>
              <a:t>Mafic = </a:t>
            </a:r>
            <a:r>
              <a:rPr lang="en-US" sz="2400" u="sng" dirty="0"/>
              <a:t>Ma</a:t>
            </a:r>
            <a:r>
              <a:rPr lang="en-US" sz="2400" dirty="0"/>
              <a:t>gnesium-</a:t>
            </a:r>
            <a:r>
              <a:rPr lang="en-US" sz="2400" u="sng" dirty="0"/>
              <a:t>F</a:t>
            </a:r>
            <a:r>
              <a:rPr lang="en-US" sz="2400" dirty="0"/>
              <a:t>err</a:t>
            </a:r>
            <a:r>
              <a:rPr lang="en-US" sz="2400" u="sng" dirty="0"/>
              <a:t>ic</a:t>
            </a:r>
            <a:endParaRPr sz="2400" u="sng" dirty="0"/>
          </a:p>
        </p:txBody>
      </p:sp>
      <p:pic>
        <p:nvPicPr>
          <p:cNvPr id="564" name="Google Shape;564;p16"/>
          <p:cNvPicPr preferRelativeResize="0"/>
          <p:nvPr/>
        </p:nvPicPr>
        <p:blipFill rotWithShape="1">
          <a:blip r:embed="rId3">
            <a:alphaModFix/>
          </a:blip>
          <a:srcRect/>
          <a:stretch/>
        </p:blipFill>
        <p:spPr>
          <a:xfrm>
            <a:off x="1" y="0"/>
            <a:ext cx="6504972" cy="6858000"/>
          </a:xfrm>
          <a:prstGeom prst="rect">
            <a:avLst/>
          </a:prstGeom>
          <a:noFill/>
          <a:ln>
            <a:noFill/>
          </a:ln>
        </p:spPr>
      </p:pic>
      <p:sp>
        <p:nvSpPr>
          <p:cNvPr id="565" name="Google Shape;565;p16"/>
          <p:cNvSpPr/>
          <p:nvPr/>
        </p:nvSpPr>
        <p:spPr>
          <a:xfrm rot="10800000">
            <a:off x="1092893" y="6498000"/>
            <a:ext cx="5328600" cy="360000"/>
          </a:xfrm>
          <a:prstGeom prst="rightArrow">
            <a:avLst>
              <a:gd name="adj1" fmla="val 50000"/>
              <a:gd name="adj2" fmla="val 50000"/>
            </a:avLst>
          </a:prstGeom>
          <a:gradFill>
            <a:gsLst>
              <a:gs pos="0">
                <a:srgbClr val="3B4862"/>
              </a:gs>
              <a:gs pos="30000">
                <a:srgbClr val="435476"/>
              </a:gs>
              <a:gs pos="45000">
                <a:srgbClr val="45587E"/>
              </a:gs>
              <a:gs pos="55000">
                <a:srgbClr val="45587E"/>
              </a:gs>
              <a:gs pos="73000">
                <a:srgbClr val="435476"/>
              </a:gs>
              <a:gs pos="100000">
                <a:srgbClr val="3B4862"/>
              </a:gs>
            </a:gsLst>
            <a:lin ang="950000" scaled="0"/>
          </a:gradFill>
          <a:ln>
            <a:noFill/>
          </a:ln>
          <a:effectLst>
            <a:outerShdw blurRad="50800" dist="25400" dir="5400000" rotWithShape="0">
              <a:srgbClr val="000000">
                <a:alpha val="49803"/>
              </a:srgbClr>
            </a:outerShdw>
          </a:effectLst>
        </p:spPr>
        <p:txBody>
          <a:bodyPr spcFirstLastPara="1" wrap="square" lIns="91425" tIns="45700" rIns="91425" bIns="45700" anchor="ctr" anchorCtr="0">
            <a:noAutofit/>
          </a:bodyPr>
          <a:lstStyle/>
          <a:p>
            <a:pPr algn="ctr"/>
            <a:endParaRPr>
              <a:solidFill>
                <a:schemeClr val="lt1"/>
              </a:solidFill>
              <a:latin typeface="Corbel"/>
              <a:ea typeface="Corbel"/>
              <a:cs typeface="Corbel"/>
              <a:sym typeface="Corbel"/>
            </a:endParaRPr>
          </a:p>
        </p:txBody>
      </p:sp>
      <p:sp>
        <p:nvSpPr>
          <p:cNvPr id="566" name="Google Shape;566;p16"/>
          <p:cNvSpPr txBox="1"/>
          <p:nvPr/>
        </p:nvSpPr>
        <p:spPr>
          <a:xfrm>
            <a:off x="6601887" y="6211669"/>
            <a:ext cx="3498955" cy="646290"/>
          </a:xfrm>
          <a:prstGeom prst="rect">
            <a:avLst/>
          </a:prstGeom>
          <a:noFill/>
          <a:ln>
            <a:noFill/>
          </a:ln>
        </p:spPr>
        <p:txBody>
          <a:bodyPr spcFirstLastPara="1" wrap="square" lIns="91425" tIns="45700" rIns="91425" bIns="45700" anchor="t" anchorCtr="0">
            <a:spAutoFit/>
          </a:bodyPr>
          <a:lstStyle/>
          <a:p>
            <a:r>
              <a:rPr lang="ru-RU" dirty="0">
                <a:solidFill>
                  <a:schemeClr val="lt1"/>
                </a:solidFill>
                <a:latin typeface="Corbel"/>
                <a:ea typeface="Corbel"/>
                <a:cs typeface="Corbel"/>
                <a:sym typeface="Corbel"/>
              </a:rPr>
              <a:t>Содержание SiO2 (по убыванию) /  Цвет (от тёмного к светлому)</a:t>
            </a:r>
            <a:endParaRPr dirty="0"/>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6" name="Google Shape;596;p17"/>
          <p:cNvSpPr txBox="1">
            <a:spLocks noGrp="1"/>
          </p:cNvSpPr>
          <p:nvPr>
            <p:ph type="title"/>
          </p:nvPr>
        </p:nvSpPr>
        <p:spPr>
          <a:xfrm>
            <a:off x="2265392" y="5033059"/>
            <a:ext cx="7680960" cy="1066800"/>
          </a:xfrm>
          <a:prstGeom prst="rect">
            <a:avLst/>
          </a:prstGeom>
          <a:noFill/>
          <a:ln>
            <a:noFill/>
          </a:ln>
        </p:spPr>
        <p:txBody>
          <a:bodyPr spcFirstLastPara="1" vert="horz" wrap="square" lIns="91425" tIns="45700" rIns="91425" bIns="45700" rtlCol="0" anchor="b" anchorCtr="0">
            <a:normAutofit fontScale="90000"/>
          </a:bodyPr>
          <a:lstStyle/>
          <a:p>
            <a:pPr>
              <a:spcBef>
                <a:spcPts val="0"/>
              </a:spcBef>
              <a:buClr>
                <a:schemeClr val="lt1"/>
              </a:buClr>
              <a:buSzPts val="4000"/>
            </a:pPr>
            <a:r>
              <a:rPr lang="ru-RU" dirty="0"/>
              <a:t>Базальт            -               </a:t>
            </a:r>
            <a:r>
              <a:rPr lang="ru-RU" dirty="0" err="1"/>
              <a:t>Габбро</a:t>
            </a:r>
            <a:endParaRPr dirty="0"/>
          </a:p>
        </p:txBody>
      </p:sp>
      <p:sp>
        <p:nvSpPr>
          <p:cNvPr id="595" name="Google Shape;595;p17"/>
          <p:cNvSpPr txBox="1">
            <a:spLocks noGrp="1"/>
          </p:cNvSpPr>
          <p:nvPr>
            <p:ph idx="1"/>
          </p:nvPr>
        </p:nvSpPr>
        <p:spPr>
          <a:xfrm>
            <a:off x="1799844" y="6099860"/>
            <a:ext cx="8612063" cy="1289583"/>
          </a:xfrm>
          <a:prstGeom prst="rect">
            <a:avLst/>
          </a:prstGeom>
          <a:noFill/>
          <a:ln>
            <a:noFill/>
          </a:ln>
        </p:spPr>
        <p:txBody>
          <a:bodyPr spcFirstLastPara="1" vert="horz" wrap="square" lIns="91425" tIns="45700" rIns="91425" bIns="45700" rtlCol="0" anchor="t" anchorCtr="0">
            <a:normAutofit/>
          </a:bodyPr>
          <a:lstStyle/>
          <a:p>
            <a:pPr marL="0" indent="0">
              <a:spcBef>
                <a:spcPts val="0"/>
              </a:spcBef>
              <a:spcAft>
                <a:spcPts val="0"/>
              </a:spcAft>
              <a:buSzPts val="1800"/>
              <a:buNone/>
            </a:pPr>
            <a:r>
              <a:rPr lang="ru-RU" dirty="0"/>
              <a:t>https://geol105.sitehost.iu.edu/images/gaia_chapter_5/igneous_rock_textures.htm</a:t>
            </a:r>
            <a:endParaRPr dirty="0"/>
          </a:p>
        </p:txBody>
      </p:sp>
      <p:pic>
        <p:nvPicPr>
          <p:cNvPr id="597" name="Google Shape;597;p17"/>
          <p:cNvPicPr preferRelativeResize="0"/>
          <p:nvPr/>
        </p:nvPicPr>
        <p:blipFill rotWithShape="1">
          <a:blip r:embed="rId3">
            <a:alphaModFix/>
          </a:blip>
          <a:srcRect/>
          <a:stretch/>
        </p:blipFill>
        <p:spPr>
          <a:xfrm>
            <a:off x="6086128" y="1824945"/>
            <a:ext cx="4572000" cy="3335011"/>
          </a:xfrm>
          <a:prstGeom prst="rect">
            <a:avLst/>
          </a:prstGeom>
          <a:noFill/>
          <a:ln>
            <a:noFill/>
          </a:ln>
        </p:spPr>
      </p:pic>
      <p:sp>
        <p:nvSpPr>
          <p:cNvPr id="2" name="TextBox 1">
            <a:extLst>
              <a:ext uri="{FF2B5EF4-FFF2-40B4-BE49-F238E27FC236}">
                <a16:creationId xmlns:a16="http://schemas.microsoft.com/office/drawing/2014/main" id="{F79DB119-8712-4C1E-981D-129B5E0944AE}"/>
              </a:ext>
            </a:extLst>
          </p:cNvPr>
          <p:cNvSpPr txBox="1"/>
          <p:nvPr/>
        </p:nvSpPr>
        <p:spPr>
          <a:xfrm>
            <a:off x="462990" y="4"/>
            <a:ext cx="11620983" cy="1692771"/>
          </a:xfrm>
          <a:prstGeom prst="rect">
            <a:avLst/>
          </a:prstGeom>
          <a:noFill/>
        </p:spPr>
        <p:txBody>
          <a:bodyPr wrap="square" rtlCol="0">
            <a:spAutoFit/>
          </a:bodyPr>
          <a:lstStyle/>
          <a:p>
            <a:r>
              <a:rPr lang="kk-KZ" sz="3600" b="1" dirty="0">
                <a:effectLst>
                  <a:outerShdw blurRad="38100" dist="38100" dir="2700000" algn="tl">
                    <a:srgbClr val="000000">
                      <a:alpha val="43137"/>
                    </a:srgbClr>
                  </a:outerShdw>
                </a:effectLst>
              </a:rPr>
              <a:t>Эффузивные (вулканические) </a:t>
            </a:r>
            <a:r>
              <a:rPr lang="en-US" sz="3600" b="1" dirty="0">
                <a:effectLst>
                  <a:outerShdw blurRad="38100" dist="38100" dir="2700000" algn="tl">
                    <a:srgbClr val="000000">
                      <a:alpha val="43137"/>
                    </a:srgbClr>
                  </a:outerShdw>
                </a:effectLst>
              </a:rPr>
              <a:t>vs</a:t>
            </a:r>
            <a:r>
              <a:rPr lang="kk-KZ" sz="3600" b="1" dirty="0">
                <a:effectLst>
                  <a:outerShdw blurRad="38100" dist="38100" dir="2700000" algn="tl">
                    <a:srgbClr val="000000">
                      <a:alpha val="43137"/>
                    </a:srgbClr>
                  </a:outerShdw>
                </a:effectLst>
              </a:rPr>
              <a:t> интрузивные (плутонические) породы:</a:t>
            </a:r>
          </a:p>
          <a:p>
            <a:r>
              <a:rPr lang="kk-KZ" sz="3200" b="1" i="1" dirty="0">
                <a:effectLst>
                  <a:outerShdw blurRad="38100" dist="38100" dir="2700000" algn="tl">
                    <a:srgbClr val="000000">
                      <a:alpha val="43137"/>
                    </a:srgbClr>
                  </a:outerShdw>
                </a:effectLst>
              </a:rPr>
              <a:t>один </a:t>
            </a:r>
            <a:r>
              <a:rPr lang="kk-KZ" sz="3200" b="1" i="1" u="sng" dirty="0">
                <a:effectLst>
                  <a:outerShdw blurRad="38100" dist="38100" dir="2700000" algn="tl">
                    <a:srgbClr val="000000">
                      <a:alpha val="43137"/>
                    </a:srgbClr>
                  </a:outerShdw>
                </a:effectLst>
              </a:rPr>
              <a:t>химический состав</a:t>
            </a:r>
            <a:r>
              <a:rPr lang="kk-KZ" sz="3200" b="1" i="1" dirty="0">
                <a:effectLst>
                  <a:outerShdw blurRad="38100" dist="38100" dir="2700000" algn="tl">
                    <a:srgbClr val="000000">
                      <a:alpha val="43137"/>
                    </a:srgbClr>
                  </a:outerShdw>
                </a:effectLst>
              </a:rPr>
              <a:t>, разная </a:t>
            </a:r>
            <a:r>
              <a:rPr lang="kk-KZ" sz="3200" b="1" i="1" u="sng" dirty="0">
                <a:effectLst>
                  <a:outerShdw blurRad="38100" dist="38100" dir="2700000" algn="tl">
                    <a:srgbClr val="000000">
                      <a:alpha val="43137"/>
                    </a:srgbClr>
                  </a:outerShdw>
                </a:effectLst>
              </a:rPr>
              <a:t>текстура</a:t>
            </a:r>
            <a:r>
              <a:rPr lang="kk-KZ" sz="3200" b="1" i="1" dirty="0">
                <a:effectLst>
                  <a:outerShdw blurRad="38100" dist="38100" dir="2700000" algn="tl">
                    <a:srgbClr val="000000">
                      <a:alpha val="43137"/>
                    </a:srgbClr>
                  </a:outerShdw>
                </a:effectLst>
              </a:rPr>
              <a:t>.</a:t>
            </a:r>
            <a:endParaRPr lang="ru-KZ" sz="3200" b="1" i="1" dirty="0">
              <a:effectLst>
                <a:outerShdw blurRad="38100" dist="38100" dir="2700000" algn="tl">
                  <a:srgbClr val="000000">
                    <a:alpha val="43137"/>
                  </a:srgbClr>
                </a:outerShdw>
              </a:effectLst>
            </a:endParaRPr>
          </a:p>
        </p:txBody>
      </p:sp>
      <p:pic>
        <p:nvPicPr>
          <p:cNvPr id="1026" name="Picture 2" descr="Basalt - Geology Superstore">
            <a:extLst>
              <a:ext uri="{FF2B5EF4-FFF2-40B4-BE49-F238E27FC236}">
                <a16:creationId xmlns:a16="http://schemas.microsoft.com/office/drawing/2014/main" id="{174E11B1-DA58-485B-A729-C0AEBC1948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13" b="15016"/>
          <a:stretch/>
        </p:blipFill>
        <p:spPr bwMode="auto">
          <a:xfrm>
            <a:off x="1676980" y="1824941"/>
            <a:ext cx="4419020" cy="33350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3" name="Google Shape;573;g1b5ec05ee05_0_7"/>
          <p:cNvSpPr txBox="1">
            <a:spLocks noGrp="1"/>
          </p:cNvSpPr>
          <p:nvPr>
            <p:ph type="title"/>
          </p:nvPr>
        </p:nvSpPr>
        <p:spPr>
          <a:prstGeom prst="rect">
            <a:avLst/>
          </a:prstGeom>
        </p:spPr>
        <p:txBody>
          <a:bodyPr spcFirstLastPara="1" vert="horz" wrap="square" lIns="91425" tIns="45700" rIns="91425" bIns="45700" rtlCol="0" anchor="b" anchorCtr="0">
            <a:normAutofit/>
          </a:bodyPr>
          <a:lstStyle/>
          <a:p>
            <a:pPr>
              <a:spcBef>
                <a:spcPts val="400"/>
              </a:spcBef>
            </a:pPr>
            <a:endParaRPr/>
          </a:p>
        </p:txBody>
      </p:sp>
      <p:sp>
        <p:nvSpPr>
          <p:cNvPr id="572" name="Google Shape;572;g1b5ec05ee05_0_7"/>
          <p:cNvSpPr txBox="1">
            <a:spLocks noGrp="1"/>
          </p:cNvSpPr>
          <p:nvPr>
            <p:ph idx="1"/>
          </p:nvPr>
        </p:nvSpPr>
        <p:spPr>
          <a:prstGeom prst="rect">
            <a:avLst/>
          </a:prstGeom>
        </p:spPr>
        <p:txBody>
          <a:bodyPr spcFirstLastPara="1" vert="horz" wrap="square" lIns="91425" tIns="45700" rIns="91425" bIns="45700" rtlCol="0" anchor="t" anchorCtr="0">
            <a:normAutofit/>
          </a:bodyPr>
          <a:lstStyle/>
          <a:p>
            <a:pPr marL="0" indent="0">
              <a:spcBef>
                <a:spcPts val="1200"/>
              </a:spcBef>
              <a:spcAft>
                <a:spcPts val="0"/>
              </a:spcAft>
              <a:buNone/>
            </a:pPr>
            <a:endParaRPr/>
          </a:p>
        </p:txBody>
      </p:sp>
      <p:pic>
        <p:nvPicPr>
          <p:cNvPr id="574" name="Google Shape;574;g1b5ec05ee05_0_7"/>
          <p:cNvPicPr preferRelativeResize="0"/>
          <p:nvPr/>
        </p:nvPicPr>
        <p:blipFill>
          <a:blip r:embed="rId3">
            <a:alphaModFix/>
          </a:blip>
          <a:stretch>
            <a:fillRect/>
          </a:stretch>
        </p:blipFill>
        <p:spPr>
          <a:xfrm>
            <a:off x="1552223" y="0"/>
            <a:ext cx="9087556" cy="6858000"/>
          </a:xfrm>
          <a:prstGeom prst="rect">
            <a:avLst/>
          </a:prstGeom>
          <a:noFill/>
          <a:ln>
            <a:noFill/>
          </a:ln>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9" name="Google Shape;589;g1b5ec05ee05_0_0"/>
          <p:cNvSpPr txBox="1">
            <a:spLocks noGrp="1"/>
          </p:cNvSpPr>
          <p:nvPr>
            <p:ph type="title"/>
          </p:nvPr>
        </p:nvSpPr>
        <p:spPr>
          <a:xfrm>
            <a:off x="1524003" y="0"/>
            <a:ext cx="9849287" cy="1548000"/>
          </a:xfrm>
          <a:prstGeom prst="rect">
            <a:avLst/>
          </a:prstGeom>
        </p:spPr>
        <p:txBody>
          <a:bodyPr spcFirstLastPara="1" vert="horz" wrap="square" lIns="91425" tIns="45700" rIns="91425" bIns="45700" rtlCol="0" anchor="b" anchorCtr="0">
            <a:normAutofit/>
          </a:bodyPr>
          <a:lstStyle/>
          <a:p>
            <a:pPr>
              <a:spcBef>
                <a:spcPts val="400"/>
              </a:spcBef>
            </a:pPr>
            <a:r>
              <a:rPr lang="ru-RU" dirty="0"/>
              <a:t>Ряд реакций </a:t>
            </a:r>
            <a:r>
              <a:rPr lang="ru-RU" dirty="0" err="1"/>
              <a:t>Боуэна</a:t>
            </a:r>
            <a:r>
              <a:rPr lang="ru-RU" dirty="0"/>
              <a:t>:</a:t>
            </a:r>
            <a:br>
              <a:rPr lang="ru-RU" dirty="0"/>
            </a:br>
            <a:r>
              <a:rPr lang="ru-RU" sz="2667" i="1" dirty="0"/>
              <a:t>объясняет, почему некоторые минералы не встречаются в пределах одной магматической горной породы.</a:t>
            </a:r>
            <a:endParaRPr sz="2667" i="1" dirty="0"/>
          </a:p>
        </p:txBody>
      </p:sp>
      <p:sp>
        <p:nvSpPr>
          <p:cNvPr id="588" name="Google Shape;588;g1b5ec05ee05_0_0"/>
          <p:cNvSpPr txBox="1">
            <a:spLocks noGrp="1"/>
          </p:cNvSpPr>
          <p:nvPr>
            <p:ph idx="1"/>
          </p:nvPr>
        </p:nvSpPr>
        <p:spPr>
          <a:prstGeom prst="rect">
            <a:avLst/>
          </a:prstGeom>
        </p:spPr>
        <p:txBody>
          <a:bodyPr spcFirstLastPara="1" vert="horz" wrap="square" lIns="91425" tIns="45700" rIns="91425" bIns="45700" rtlCol="0" anchor="t" anchorCtr="0">
            <a:normAutofit/>
          </a:bodyPr>
          <a:lstStyle/>
          <a:p>
            <a:pPr marL="0" indent="0">
              <a:spcBef>
                <a:spcPts val="1200"/>
              </a:spcBef>
              <a:spcAft>
                <a:spcPts val="0"/>
              </a:spcAft>
              <a:buNone/>
            </a:pPr>
            <a:endParaRPr/>
          </a:p>
        </p:txBody>
      </p:sp>
      <p:pic>
        <p:nvPicPr>
          <p:cNvPr id="590" name="Google Shape;590;g1b5ec05ee05_0_0"/>
          <p:cNvPicPr preferRelativeResize="0"/>
          <p:nvPr/>
        </p:nvPicPr>
        <p:blipFill>
          <a:blip r:embed="rId3">
            <a:alphaModFix/>
          </a:blip>
          <a:stretch>
            <a:fillRect/>
          </a:stretch>
        </p:blipFill>
        <p:spPr>
          <a:xfrm>
            <a:off x="1524000" y="1547871"/>
            <a:ext cx="9144000" cy="5310131"/>
          </a:xfrm>
          <a:prstGeom prst="rect">
            <a:avLst/>
          </a:prstGeom>
          <a:noFill/>
          <a:ln>
            <a:noFill/>
          </a:ln>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402520-71D6-45F9-ABE0-3BC81D58C2F4}"/>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50C2DAB1-4D68-48B4-AD31-59A82613F33F}"/>
              </a:ext>
            </a:extLst>
          </p:cNvPr>
          <p:cNvSpPr>
            <a:spLocks noGrp="1"/>
          </p:cNvSpPr>
          <p:nvPr>
            <p:ph idx="1"/>
          </p:nvPr>
        </p:nvSpPr>
        <p:spPr/>
        <p:txBody>
          <a:bodyPr/>
          <a:lstStyle/>
          <a:p>
            <a:endParaRPr lang="ru-KZ" dirty="0"/>
          </a:p>
        </p:txBody>
      </p:sp>
      <p:pic>
        <p:nvPicPr>
          <p:cNvPr id="4" name="Рисунок 3">
            <a:extLst>
              <a:ext uri="{FF2B5EF4-FFF2-40B4-BE49-F238E27FC236}">
                <a16:creationId xmlns:a16="http://schemas.microsoft.com/office/drawing/2014/main" id="{3B64289E-0863-48C2-862B-199018014A16}"/>
              </a:ext>
            </a:extLst>
          </p:cNvPr>
          <p:cNvPicPr>
            <a:picLocks noChangeAspect="1"/>
          </p:cNvPicPr>
          <p:nvPr/>
        </p:nvPicPr>
        <p:blipFill>
          <a:blip r:embed="rId2"/>
          <a:stretch>
            <a:fillRect/>
          </a:stretch>
        </p:blipFill>
        <p:spPr>
          <a:xfrm>
            <a:off x="0" y="22050"/>
            <a:ext cx="10165404" cy="4271362"/>
          </a:xfrm>
          <a:prstGeom prst="rect">
            <a:avLst/>
          </a:prstGeom>
        </p:spPr>
      </p:pic>
      <p:pic>
        <p:nvPicPr>
          <p:cNvPr id="5" name="Рисунок 4">
            <a:extLst>
              <a:ext uri="{FF2B5EF4-FFF2-40B4-BE49-F238E27FC236}">
                <a16:creationId xmlns:a16="http://schemas.microsoft.com/office/drawing/2014/main" id="{236F2BE5-8E5F-47B5-B3E1-2BA704EF123C}"/>
              </a:ext>
            </a:extLst>
          </p:cNvPr>
          <p:cNvPicPr>
            <a:picLocks noChangeAspect="1"/>
          </p:cNvPicPr>
          <p:nvPr/>
        </p:nvPicPr>
        <p:blipFill rotWithShape="1">
          <a:blip r:embed="rId3"/>
          <a:srcRect r="52321" b="20567"/>
          <a:stretch/>
        </p:blipFill>
        <p:spPr>
          <a:xfrm>
            <a:off x="23317" y="1"/>
            <a:ext cx="5450511" cy="6858000"/>
          </a:xfrm>
          <a:prstGeom prst="rect">
            <a:avLst/>
          </a:prstGeom>
        </p:spPr>
      </p:pic>
      <p:pic>
        <p:nvPicPr>
          <p:cNvPr id="6" name="Рисунок 5">
            <a:extLst>
              <a:ext uri="{FF2B5EF4-FFF2-40B4-BE49-F238E27FC236}">
                <a16:creationId xmlns:a16="http://schemas.microsoft.com/office/drawing/2014/main" id="{B7647F3A-1577-426C-A95F-AEA76C5A22F1}"/>
              </a:ext>
            </a:extLst>
          </p:cNvPr>
          <p:cNvPicPr>
            <a:picLocks noChangeAspect="1"/>
          </p:cNvPicPr>
          <p:nvPr/>
        </p:nvPicPr>
        <p:blipFill rotWithShape="1">
          <a:blip r:embed="rId3"/>
          <a:srcRect l="49321"/>
          <a:stretch/>
        </p:blipFill>
        <p:spPr>
          <a:xfrm>
            <a:off x="5473828" y="0"/>
            <a:ext cx="4601858" cy="6858000"/>
          </a:xfrm>
          <a:prstGeom prst="rect">
            <a:avLst/>
          </a:prstGeom>
        </p:spPr>
      </p:pic>
    </p:spTree>
    <p:extLst>
      <p:ext uri="{BB962C8B-B14F-4D97-AF65-F5344CB8AC3E}">
        <p14:creationId xmlns:p14="http://schemas.microsoft.com/office/powerpoint/2010/main" val="2040346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6FC5B5-247A-42C2-B238-DFA4B92AEBAB}"/>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9ABF2093-248E-4C6E-A61C-B4323EA2DD00}"/>
              </a:ext>
            </a:extLst>
          </p:cNvPr>
          <p:cNvSpPr>
            <a:spLocks noGrp="1"/>
          </p:cNvSpPr>
          <p:nvPr>
            <p:ph idx="1"/>
          </p:nvPr>
        </p:nvSpPr>
        <p:spPr/>
        <p:txBody>
          <a:bodyPr/>
          <a:lstStyle/>
          <a:p>
            <a:endParaRPr lang="ru-KZ"/>
          </a:p>
        </p:txBody>
      </p:sp>
      <p:pic>
        <p:nvPicPr>
          <p:cNvPr id="12290" name="Picture 2" descr="Magmatism - an overview | ScienceDirect Topics">
            <a:extLst>
              <a:ext uri="{FF2B5EF4-FFF2-40B4-BE49-F238E27FC236}">
                <a16:creationId xmlns:a16="http://schemas.microsoft.com/office/drawing/2014/main" id="{F1F667D9-5102-4776-956C-C739A2864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307" y="-18323"/>
            <a:ext cx="9317620" cy="6876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22644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350E5C-E73A-45B6-BBC1-8914EFAB3009}"/>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9387CE5F-6171-4914-9648-AB542EB7A5C0}"/>
              </a:ext>
            </a:extLst>
          </p:cNvPr>
          <p:cNvSpPr>
            <a:spLocks noGrp="1"/>
          </p:cNvSpPr>
          <p:nvPr>
            <p:ph idx="1"/>
          </p:nvPr>
        </p:nvSpPr>
        <p:spPr/>
        <p:txBody>
          <a:bodyPr/>
          <a:lstStyle/>
          <a:p>
            <a:endParaRPr lang="ru-KZ"/>
          </a:p>
        </p:txBody>
      </p:sp>
      <p:pic>
        <p:nvPicPr>
          <p:cNvPr id="1026" name="Picture 2" descr="Weathering and Sedimentary Rocks Flashcards | Chegg.com">
            <a:extLst>
              <a:ext uri="{FF2B5EF4-FFF2-40B4-BE49-F238E27FC236}">
                <a16:creationId xmlns:a16="http://schemas.microsoft.com/office/drawing/2014/main" id="{18F95036-506E-4F56-A9FC-460E251FB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39" y="0"/>
            <a:ext cx="10828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65515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1" name="Google Shape;581;g1b5ec05ee05_0_14"/>
          <p:cNvSpPr txBox="1">
            <a:spLocks noGrp="1"/>
          </p:cNvSpPr>
          <p:nvPr>
            <p:ph type="title"/>
          </p:nvPr>
        </p:nvSpPr>
        <p:spPr>
          <a:xfrm>
            <a:off x="6778225" y="648600"/>
            <a:ext cx="4486405" cy="2780400"/>
          </a:xfrm>
          <a:prstGeom prst="rect">
            <a:avLst/>
          </a:prstGeom>
        </p:spPr>
        <p:txBody>
          <a:bodyPr spcFirstLastPara="1" vert="horz" wrap="square" lIns="91425" tIns="45700" rIns="91425" bIns="45700" rtlCol="0" anchor="b" anchorCtr="0">
            <a:normAutofit fontScale="90000"/>
          </a:bodyPr>
          <a:lstStyle/>
          <a:p>
            <a:pPr>
              <a:spcBef>
                <a:spcPts val="400"/>
              </a:spcBef>
            </a:pPr>
            <a:r>
              <a:rPr lang="ru-RU" dirty="0"/>
              <a:t>Классификация магматических пород (</a:t>
            </a:r>
            <a:r>
              <a:rPr lang="ru-RU" dirty="0" err="1"/>
              <a:t>текстура+состав</a:t>
            </a:r>
            <a:r>
              <a:rPr lang="ru-RU" dirty="0"/>
              <a:t> лавы)</a:t>
            </a:r>
            <a:endParaRPr dirty="0"/>
          </a:p>
        </p:txBody>
      </p:sp>
      <p:sp>
        <p:nvSpPr>
          <p:cNvPr id="580" name="Google Shape;580;g1b5ec05ee05_0_14"/>
          <p:cNvSpPr txBox="1">
            <a:spLocks noGrp="1"/>
          </p:cNvSpPr>
          <p:nvPr>
            <p:ph idx="1"/>
          </p:nvPr>
        </p:nvSpPr>
        <p:spPr>
          <a:xfrm>
            <a:off x="6778225" y="3100602"/>
            <a:ext cx="3711600" cy="3604500"/>
          </a:xfrm>
          <a:prstGeom prst="rect">
            <a:avLst/>
          </a:prstGeom>
        </p:spPr>
        <p:txBody>
          <a:bodyPr spcFirstLastPara="1" vert="horz" wrap="square" lIns="91425" tIns="45700" rIns="91425" bIns="45700" rtlCol="0" anchor="t" anchorCtr="0">
            <a:normAutofit/>
          </a:bodyPr>
          <a:lstStyle/>
          <a:p>
            <a:pPr marL="0" indent="0">
              <a:spcBef>
                <a:spcPts val="1200"/>
              </a:spcBef>
              <a:spcAft>
                <a:spcPts val="0"/>
              </a:spcAft>
              <a:buNone/>
            </a:pPr>
            <a:endParaRPr/>
          </a:p>
        </p:txBody>
      </p:sp>
      <p:pic>
        <p:nvPicPr>
          <p:cNvPr id="582" name="Google Shape;582;g1b5ec05ee05_0_14"/>
          <p:cNvPicPr preferRelativeResize="0"/>
          <p:nvPr/>
        </p:nvPicPr>
        <p:blipFill>
          <a:blip r:embed="rId3">
            <a:alphaModFix/>
          </a:blip>
          <a:stretch>
            <a:fillRect/>
          </a:stretch>
        </p:blipFill>
        <p:spPr>
          <a:xfrm>
            <a:off x="1523997" y="0"/>
            <a:ext cx="5037513" cy="6858000"/>
          </a:xfrm>
          <a:prstGeom prst="rect">
            <a:avLst/>
          </a:prstGeom>
          <a:noFill/>
          <a:ln>
            <a:noFill/>
          </a:ln>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52B45F-089A-435E-B5C1-37BA94397D1C}"/>
              </a:ext>
            </a:extLst>
          </p:cNvPr>
          <p:cNvSpPr>
            <a:spLocks noGrp="1"/>
          </p:cNvSpPr>
          <p:nvPr>
            <p:ph type="title"/>
          </p:nvPr>
        </p:nvSpPr>
        <p:spPr/>
        <p:txBody>
          <a:bodyPr/>
          <a:lstStyle/>
          <a:p>
            <a:endParaRPr lang="ru-KZ"/>
          </a:p>
        </p:txBody>
      </p:sp>
      <mc:AlternateContent xmlns:mc="http://schemas.openxmlformats.org/markup-compatibility/2006">
        <mc:Choice xmlns:psuz="http://schemas.microsoft.com/office/powerpoint/2016/summaryzoom" Requires="psuz">
          <p:graphicFrame>
            <p:nvGraphicFramePr>
              <p:cNvPr id="5" name="Интерактивное оглавление 4">
                <a:extLst>
                  <a:ext uri="{FF2B5EF4-FFF2-40B4-BE49-F238E27FC236}">
                    <a16:creationId xmlns:a16="http://schemas.microsoft.com/office/drawing/2014/main" id="{B6E13225-0CB7-4959-BBEF-0A97CE101317}"/>
                  </a:ext>
                </a:extLst>
              </p:cNvPr>
              <p:cNvGraphicFramePr>
                <a:graphicFrameLocks noChangeAspect="1"/>
              </p:cNvGraphicFramePr>
              <p:nvPr>
                <p:extLst>
                  <p:ext uri="{D42A27DB-BD31-4B8C-83A1-F6EECF244321}">
                    <p14:modId xmlns:p14="http://schemas.microsoft.com/office/powerpoint/2010/main" val="3286760712"/>
                  </p:ext>
                </p:extLst>
              </p:nvPr>
            </p:nvGraphicFramePr>
            <p:xfrm>
              <a:off x="0" y="0"/>
              <a:ext cx="12188087" cy="6858000"/>
            </p:xfrm>
            <a:graphic>
              <a:graphicData uri="http://schemas.microsoft.com/office/powerpoint/2016/summaryzoom">
                <psuz:summaryZm>
                  <psuz:summaryZmObj sectionId="{4832C317-BF8F-4C24-AB32-1FB4EA789039}">
                    <psuz:zmPr id="{0902D0A3-129C-44EA-A94A-F04D04B16B2A}" transitionDur="1000">
                      <p166:blipFill xmlns:p166="http://schemas.microsoft.com/office/powerpoint/2016/6/main">
                        <a:blip r:embed="rId2"/>
                        <a:stretch>
                          <a:fillRect/>
                        </a:stretch>
                      </p166:blipFill>
                      <p166:spPr xmlns:p166="http://schemas.microsoft.com/office/powerpoint/2016/6/main">
                        <a:xfrm>
                          <a:off x="506568" y="241054"/>
                          <a:ext cx="5484639" cy="3085109"/>
                        </a:xfrm>
                        <a:prstGeom prst="rect">
                          <a:avLst/>
                        </a:prstGeom>
                        <a:ln w="3175">
                          <a:solidFill>
                            <a:prstClr val="ltGray"/>
                          </a:solidFill>
                        </a:ln>
                      </p166:spPr>
                    </psuz:zmPr>
                  </psuz:summaryZmObj>
                  <psuz:summaryZmObj sectionId="{BC47EFBA-3E2C-463F-A16A-3CD747600D3E}">
                    <psuz:zmPr id="{213F7FAC-F298-43F4-86D0-8CD22607E1A8}" transitionDur="1000">
                      <p166:blipFill xmlns:p166="http://schemas.microsoft.com/office/powerpoint/2016/6/main">
                        <a:blip r:embed="rId3"/>
                        <a:stretch>
                          <a:fillRect/>
                        </a:stretch>
                      </p166:blipFill>
                      <p166:spPr xmlns:p166="http://schemas.microsoft.com/office/powerpoint/2016/6/main">
                        <a:xfrm>
                          <a:off x="6196881" y="241054"/>
                          <a:ext cx="5484639" cy="3085109"/>
                        </a:xfrm>
                        <a:prstGeom prst="rect">
                          <a:avLst/>
                        </a:prstGeom>
                        <a:ln w="3175">
                          <a:solidFill>
                            <a:prstClr val="ltGray"/>
                          </a:solidFill>
                        </a:ln>
                      </p166:spPr>
                    </psuz:zmPr>
                  </psuz:summaryZmObj>
                  <psuz:summaryZmObj sectionId="{8C15CC08-3D12-4269-BA0B-F13AB62893D7}">
                    <psuz:zmPr id="{EEF92700-72F5-4321-AD25-800BA2FB8898}" transitionDur="1000">
                      <p166:blipFill xmlns:p166="http://schemas.microsoft.com/office/powerpoint/2016/6/main">
                        <a:blip r:embed="rId4"/>
                        <a:stretch>
                          <a:fillRect/>
                        </a:stretch>
                      </p166:blipFill>
                      <p166:spPr xmlns:p166="http://schemas.microsoft.com/office/powerpoint/2016/6/main">
                        <a:xfrm>
                          <a:off x="506568" y="3531837"/>
                          <a:ext cx="5484639" cy="3085109"/>
                        </a:xfrm>
                        <a:prstGeom prst="rect">
                          <a:avLst/>
                        </a:prstGeom>
                        <a:ln w="3175">
                          <a:solidFill>
                            <a:prstClr val="ltGray"/>
                          </a:solidFill>
                        </a:ln>
                      </p166:spPr>
                    </psuz:zmPr>
                  </psuz:summaryZmObj>
                  <psuz:summaryZmObj sectionId="{BB6A25A1-00C2-417E-9ECE-B206D91A12DD}">
                    <psuz:zmPr id="{5EE2DEDB-D782-472F-A9EB-D18547D16C33}" transitionDur="1000">
                      <p166:blipFill xmlns:p166="http://schemas.microsoft.com/office/powerpoint/2016/6/main">
                        <a:blip r:embed="rId5"/>
                        <a:stretch>
                          <a:fillRect/>
                        </a:stretch>
                      </p166:blipFill>
                      <p166:spPr xmlns:p166="http://schemas.microsoft.com/office/powerpoint/2016/6/main">
                        <a:xfrm>
                          <a:off x="6196881" y="3531837"/>
                          <a:ext cx="5484639" cy="3085109"/>
                        </a:xfrm>
                        <a:prstGeom prst="rect">
                          <a:avLst/>
                        </a:prstGeom>
                        <a:ln w="3175">
                          <a:solidFill>
                            <a:prstClr val="ltGray"/>
                          </a:solidFill>
                        </a:ln>
                      </p166:spPr>
                    </psuz:zmPr>
                  </psuz:summaryZmObj>
                  <psuz:gridLayout/>
                </psuz:summaryZm>
              </a:graphicData>
            </a:graphic>
          </p:graphicFrame>
        </mc:Choice>
        <mc:Fallback>
          <p:grpSp>
            <p:nvGrpSpPr>
              <p:cNvPr id="5" name="Интерактивное оглавление 4">
                <a:extLst>
                  <a:ext uri="{FF2B5EF4-FFF2-40B4-BE49-F238E27FC236}">
                    <a16:creationId xmlns:a16="http://schemas.microsoft.com/office/drawing/2014/main" id="{B6E13225-0CB7-4959-BBEF-0A97CE101317}"/>
                  </a:ext>
                </a:extLst>
              </p:cNvPr>
              <p:cNvGrpSpPr>
                <a:grpSpLocks noGrp="1" noUngrp="1" noRot="1" noChangeAspect="1" noMove="1" noResize="1"/>
              </p:cNvGrpSpPr>
              <p:nvPr/>
            </p:nvGrpSpPr>
            <p:grpSpPr>
              <a:xfrm>
                <a:off x="0" y="0"/>
                <a:ext cx="12188087" cy="6858000"/>
                <a:chOff x="0" y="0"/>
                <a:chExt cx="12188087" cy="6858000"/>
              </a:xfrm>
            </p:grpSpPr>
            <p:pic>
              <p:nvPicPr>
                <p:cNvPr id="6" name="Рисунок 6">
                  <a:hlinkClick r:id="rId6"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506568" y="241054"/>
                  <a:ext cx="5484639" cy="3085109"/>
                </a:xfrm>
                <a:prstGeom prst="rect">
                  <a:avLst/>
                </a:prstGeom>
                <a:ln w="3175">
                  <a:solidFill>
                    <a:prstClr val="ltGray"/>
                  </a:solidFill>
                </a:ln>
              </p:spPr>
            </p:pic>
            <p:pic>
              <p:nvPicPr>
                <p:cNvPr id="7" name="Рисунок 7">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196881" y="241054"/>
                  <a:ext cx="5484639" cy="3085109"/>
                </a:xfrm>
                <a:prstGeom prst="rect">
                  <a:avLst/>
                </a:prstGeom>
                <a:ln w="3175">
                  <a:solidFill>
                    <a:prstClr val="ltGray"/>
                  </a:solidFill>
                </a:ln>
              </p:spPr>
            </p:pic>
            <p:pic>
              <p:nvPicPr>
                <p:cNvPr id="8" name="Рисунок 8">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506568" y="3531837"/>
                  <a:ext cx="5484639" cy="3085109"/>
                </a:xfrm>
                <a:prstGeom prst="rect">
                  <a:avLst/>
                </a:prstGeom>
                <a:ln w="3175">
                  <a:solidFill>
                    <a:prstClr val="ltGray"/>
                  </a:solidFill>
                </a:ln>
              </p:spPr>
            </p:pic>
            <p:pic>
              <p:nvPicPr>
                <p:cNvPr id="9" name="Рисунок 9">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6196881" y="3531837"/>
                  <a:ext cx="5484639" cy="3085109"/>
                </a:xfrm>
                <a:prstGeom prst="rect">
                  <a:avLst/>
                </a:prstGeom>
                <a:ln w="3175">
                  <a:solidFill>
                    <a:prstClr val="ltGray"/>
                  </a:solidFill>
                </a:ln>
              </p:spPr>
            </p:pic>
          </p:grpSp>
        </mc:Fallback>
      </mc:AlternateContent>
    </p:spTree>
    <p:extLst>
      <p:ext uri="{BB962C8B-B14F-4D97-AF65-F5344CB8AC3E}">
        <p14:creationId xmlns:p14="http://schemas.microsoft.com/office/powerpoint/2010/main" val="373797666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g1806eebeb3a_0_62"/>
          <p:cNvSpPr txBox="1">
            <a:spLocks noGrp="1"/>
          </p:cNvSpPr>
          <p:nvPr>
            <p:ph type="ctrTitle"/>
          </p:nvPr>
        </p:nvSpPr>
        <p:spPr>
          <a:xfrm>
            <a:off x="1418272" y="428017"/>
            <a:ext cx="9355455" cy="4023600"/>
          </a:xfrm>
          <a:prstGeom prst="rect">
            <a:avLst/>
          </a:prstGeom>
        </p:spPr>
        <p:txBody>
          <a:bodyPr spcFirstLastPara="1" vert="horz" wrap="square" lIns="91425" tIns="45700" rIns="91425" bIns="45700" rtlCol="0" anchor="b" anchorCtr="0">
            <a:normAutofit/>
          </a:bodyPr>
          <a:lstStyle/>
          <a:p>
            <a:pPr algn="ctr">
              <a:spcBef>
                <a:spcPts val="0"/>
              </a:spcBef>
            </a:pPr>
            <a:br>
              <a:rPr lang="en-US" dirty="0"/>
            </a:br>
            <a:r>
              <a:rPr lang="en-US" sz="6600" dirty="0">
                <a:solidFill>
                  <a:schemeClr val="bg1"/>
                </a:solidFill>
              </a:rPr>
              <a:t>Section VIII: </a:t>
            </a:r>
            <a:br>
              <a:rPr lang="en-US" sz="6600" dirty="0">
                <a:solidFill>
                  <a:schemeClr val="bg1"/>
                </a:solidFill>
              </a:rPr>
            </a:br>
            <a:r>
              <a:rPr lang="en-US" sz="6600" b="1" dirty="0">
                <a:solidFill>
                  <a:schemeClr val="bg1"/>
                </a:solidFill>
                <a:effectLst>
                  <a:outerShdw blurRad="38100" dist="38100" dir="2700000" algn="tl">
                    <a:srgbClr val="000000">
                      <a:alpha val="43137"/>
                    </a:srgbClr>
                  </a:outerShdw>
                </a:effectLst>
              </a:rPr>
              <a:t>Sedimentary rocks</a:t>
            </a:r>
            <a:endParaRPr b="1" dirty="0">
              <a:solidFill>
                <a:schemeClr val="bg1"/>
              </a:solidFill>
              <a:effectLst>
                <a:outerShdw blurRad="38100" dist="38100" dir="2700000" algn="tl">
                  <a:srgbClr val="000000">
                    <a:alpha val="43137"/>
                  </a:srgbClr>
                </a:outerShdw>
              </a:effectLst>
            </a:endParaRPr>
          </a:p>
        </p:txBody>
      </p:sp>
      <p:sp>
        <p:nvSpPr>
          <p:cNvPr id="548" name="Google Shape;548;g1806eebeb3a_0_62"/>
          <p:cNvSpPr txBox="1">
            <a:spLocks noGrp="1"/>
          </p:cNvSpPr>
          <p:nvPr>
            <p:ph type="subTitle" idx="1"/>
          </p:nvPr>
        </p:nvSpPr>
        <p:spPr>
          <a:prstGeom prst="rect">
            <a:avLst/>
          </a:prstGeom>
        </p:spPr>
        <p:txBody>
          <a:bodyPr spcFirstLastPara="1" vert="horz" wrap="square" lIns="91425" tIns="45700" rIns="91425" bIns="45700" rtlCol="0" anchor="t" anchorCtr="0">
            <a:normAutofit/>
          </a:bodyPr>
          <a:lstStyle/>
          <a:p>
            <a:pPr>
              <a:spcBef>
                <a:spcPts val="1200"/>
              </a:spcBef>
              <a:spcAft>
                <a:spcPts val="0"/>
              </a:spcAft>
            </a:pPr>
            <a:endParaRPr/>
          </a:p>
        </p:txBody>
      </p:sp>
    </p:spTree>
    <p:extLst>
      <p:ext uri="{BB962C8B-B14F-4D97-AF65-F5344CB8AC3E}">
        <p14:creationId xmlns:p14="http://schemas.microsoft.com/office/powerpoint/2010/main" val="62138656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DA5000-62B2-424F-A1B9-EBA90FFF5398}"/>
              </a:ext>
            </a:extLst>
          </p:cNvPr>
          <p:cNvSpPr>
            <a:spLocks noGrp="1"/>
          </p:cNvSpPr>
          <p:nvPr>
            <p:ph type="title"/>
          </p:nvPr>
        </p:nvSpPr>
        <p:spPr/>
        <p:txBody>
          <a:bodyPr/>
          <a:lstStyle/>
          <a:p>
            <a:endParaRPr lang="ru-KZ" dirty="0"/>
          </a:p>
        </p:txBody>
      </p:sp>
      <p:sp>
        <p:nvSpPr>
          <p:cNvPr id="3" name="Объект 2">
            <a:extLst>
              <a:ext uri="{FF2B5EF4-FFF2-40B4-BE49-F238E27FC236}">
                <a16:creationId xmlns:a16="http://schemas.microsoft.com/office/drawing/2014/main" id="{5A807E0A-1B01-47E1-9970-C8D9CEB65524}"/>
              </a:ext>
            </a:extLst>
          </p:cNvPr>
          <p:cNvSpPr>
            <a:spLocks noGrp="1"/>
          </p:cNvSpPr>
          <p:nvPr>
            <p:ph idx="1"/>
          </p:nvPr>
        </p:nvSpPr>
        <p:spPr>
          <a:xfrm>
            <a:off x="700089" y="379379"/>
            <a:ext cx="10772774" cy="6313251"/>
          </a:xfrm>
        </p:spPr>
        <p:txBody>
          <a:bodyPr>
            <a:normAutofit/>
          </a:bodyPr>
          <a:lstStyle/>
          <a:p>
            <a:pPr algn="ctr"/>
            <a:r>
              <a:rPr lang="en-US" dirty="0"/>
              <a:t>Most of the solid Earth consists of igneous and metamorphic rocks. Geologists estimate that these two categories represent 90 to 95 percent of the outer 16 kilometers (10 miles) of the crust. Nevertheless, most of Earth’s solid surface consists of either sediment or sedimentary rock. </a:t>
            </a:r>
            <a:r>
              <a:rPr lang="en-US" b="1" dirty="0"/>
              <a:t>About 75 percent of land areas are covered by sediments and sedimentary rocks. Across the ocean floor, which represents about 70 percent of Earth’s solid surface, virtually everything is covered by sediment. </a:t>
            </a:r>
            <a:r>
              <a:rPr lang="en-US" dirty="0"/>
              <a:t>Igneous rocks are exposed only at the crests of mid-ocean ridges and in some volcanic areas. Thus, while sediment and sedimentary rocks make up only a small percentage of Earth’s crust, they are concentrated at or near the surface—the interface among the geosphere, hydrosphere, atmosphere, and biosphere. Because of this unique position, </a:t>
            </a:r>
            <a:r>
              <a:rPr lang="en-US" b="1" dirty="0"/>
              <a:t>sediments and the rock layers that they eventually form contain evidence of past conditions and events at the surface</a:t>
            </a:r>
            <a:r>
              <a:rPr lang="en-US" dirty="0"/>
              <a:t>. Based on the compositions, textures, structures, and fossils in sedimentary rocks, experienced geologists can decipher clues that provide insights into past climates, ecosystems, and ocean environments. Furthermore, by studying sedimentary rocks, geologists can reconstruct the configuration of ancient landmasses and the locations and compositions of long-vanished mountain systems. In short, this group of rocks provides geologists with much of the basic information needed to reconstruct the details of Earth history.</a:t>
            </a:r>
            <a:endParaRPr lang="ru-KZ" dirty="0"/>
          </a:p>
        </p:txBody>
      </p:sp>
    </p:spTree>
    <p:extLst>
      <p:ext uri="{BB962C8B-B14F-4D97-AF65-F5344CB8AC3E}">
        <p14:creationId xmlns:p14="http://schemas.microsoft.com/office/powerpoint/2010/main" val="395987343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FDB5ED-C71D-44AA-A3BD-AA426E80D4A1}"/>
              </a:ext>
            </a:extLst>
          </p:cNvPr>
          <p:cNvSpPr>
            <a:spLocks noGrp="1"/>
          </p:cNvSpPr>
          <p:nvPr>
            <p:ph type="title"/>
          </p:nvPr>
        </p:nvSpPr>
        <p:spPr>
          <a:xfrm>
            <a:off x="657224" y="1"/>
            <a:ext cx="10772775" cy="797668"/>
          </a:xfrm>
        </p:spPr>
        <p:txBody>
          <a:bodyPr>
            <a:normAutofit/>
          </a:bodyPr>
          <a:lstStyle/>
          <a:p>
            <a:r>
              <a:rPr lang="en-US" dirty="0"/>
              <a:t>Formation of Sedimentary Rocks</a:t>
            </a:r>
            <a:endParaRPr lang="ru-KZ" dirty="0"/>
          </a:p>
        </p:txBody>
      </p:sp>
      <p:sp>
        <p:nvSpPr>
          <p:cNvPr id="3" name="Объект 2">
            <a:extLst>
              <a:ext uri="{FF2B5EF4-FFF2-40B4-BE49-F238E27FC236}">
                <a16:creationId xmlns:a16="http://schemas.microsoft.com/office/drawing/2014/main" id="{71BC5674-1791-469D-B239-72CB73534708}"/>
              </a:ext>
            </a:extLst>
          </p:cNvPr>
          <p:cNvSpPr>
            <a:spLocks noGrp="1"/>
          </p:cNvSpPr>
          <p:nvPr>
            <p:ph idx="1"/>
          </p:nvPr>
        </p:nvSpPr>
        <p:spPr>
          <a:xfrm>
            <a:off x="155644" y="797669"/>
            <a:ext cx="11867744" cy="6060329"/>
          </a:xfrm>
        </p:spPr>
        <p:txBody>
          <a:bodyPr>
            <a:normAutofit fontScale="92500" lnSpcReduction="20000"/>
          </a:bodyPr>
          <a:lstStyle/>
          <a:p>
            <a:pPr marL="457200" indent="-457200">
              <a:buFont typeface="+mj-lt"/>
              <a:buAutoNum type="arabicPeriod"/>
            </a:pPr>
            <a:r>
              <a:rPr lang="en-US" b="1" dirty="0"/>
              <a:t>Weathering</a:t>
            </a:r>
            <a:r>
              <a:rPr lang="en-US" dirty="0"/>
              <a:t> begins the process. It involves the physical disintegration and chemical decomposition of preexisting igneous, metamorphic, and sedimentary rocks. Weathering generates a variety of products subject to erosion, including various solid particles and ions in solution. These are the raw materials for sedimentary rocks. </a:t>
            </a:r>
          </a:p>
          <a:p>
            <a:pPr marL="457200" indent="-457200">
              <a:buFont typeface="+mj-lt"/>
              <a:buAutoNum type="arabicPeriod"/>
            </a:pPr>
            <a:r>
              <a:rPr lang="en-US" dirty="0"/>
              <a:t>Soluble constituents are dissolved and carried away by runoff and groundwater. Solid particles are frequently moved downslope by gravity, a process termed mass wasting, before running water, groundwater, wave activity, wind, and glacial ice remove them. These agents of transport, covered in detail in the next presentation, move these materials from the sites where they originated to locations where they accumulate. The transport of sediment is usually intermittent. For example, during a flood, a rapidly moving river moves large quantities of sand and gravel. As the floodwaters recede, particles are temporarily deposited, only to be moved again by a subsequent flood.</a:t>
            </a:r>
          </a:p>
          <a:p>
            <a:pPr marL="457200" indent="-457200">
              <a:buFont typeface="+mj-lt"/>
              <a:buAutoNum type="arabicPeriod"/>
            </a:pPr>
            <a:r>
              <a:rPr lang="en-US" dirty="0"/>
              <a:t>Deposition of solid particles occurs when wind and water currents slow down and as glacial ice melts. The mud on the floor of a lake, a delta at the mouth of a river, a gravel bar in a streambed, the particles in a desert sand dune, and even household dust are examples.</a:t>
            </a:r>
            <a:br>
              <a:rPr lang="en-US" dirty="0"/>
            </a:br>
            <a:r>
              <a:rPr lang="en-US" dirty="0"/>
              <a:t>The deposition of material </a:t>
            </a:r>
            <a:r>
              <a:rPr lang="en-US" b="1" dirty="0"/>
              <a:t>dissolved</a:t>
            </a:r>
            <a:r>
              <a:rPr lang="en-US" dirty="0"/>
              <a:t> in water is not related to the strength of water currents. Rather, ions in solution are removed when chemical or temperature changes cause material to crystallize and precipitate (solidify out of a liquid solution) or when organisms remove dissolved material to build hard parts such as shells.</a:t>
            </a:r>
          </a:p>
          <a:p>
            <a:pPr marL="457200" indent="-457200">
              <a:buFont typeface="+mj-lt"/>
              <a:buAutoNum type="arabicPeriod"/>
            </a:pPr>
            <a:r>
              <a:rPr lang="en-US" dirty="0"/>
              <a:t>As deposition continues, older sediments are buried beneath younger layers and gradually converted to sedimentary rock (lithified) by compaction and cementation. This and other changes are referred to as diagenesis (</a:t>
            </a:r>
            <a:r>
              <a:rPr lang="en-US" i="1" dirty="0" err="1"/>
              <a:t>dia</a:t>
            </a:r>
            <a:r>
              <a:rPr lang="en-US" dirty="0"/>
              <a:t> = change; </a:t>
            </a:r>
            <a:r>
              <a:rPr lang="en-US" i="1" dirty="0"/>
              <a:t>genesis</a:t>
            </a:r>
            <a:r>
              <a:rPr lang="en-US" dirty="0"/>
              <a:t> = origin), a collective term for all the changes (short of metamorphism) that take place in texture, composition, and other physical properties after sediments are deposited.</a:t>
            </a:r>
            <a:endParaRPr lang="ru-KZ" dirty="0"/>
          </a:p>
        </p:txBody>
      </p:sp>
    </p:spTree>
    <p:extLst>
      <p:ext uri="{BB962C8B-B14F-4D97-AF65-F5344CB8AC3E}">
        <p14:creationId xmlns:p14="http://schemas.microsoft.com/office/powerpoint/2010/main" val="16130189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7" name="Google Shape;627;g76aa65b962e05881_0"/>
          <p:cNvSpPr txBox="1">
            <a:spLocks noGrp="1"/>
          </p:cNvSpPr>
          <p:nvPr>
            <p:ph type="title"/>
          </p:nvPr>
        </p:nvSpPr>
        <p:spPr>
          <a:xfrm>
            <a:off x="5992868" y="104159"/>
            <a:ext cx="6195890" cy="1565476"/>
          </a:xfrm>
          <a:prstGeom prst="rect">
            <a:avLst/>
          </a:prstGeom>
        </p:spPr>
        <p:txBody>
          <a:bodyPr spcFirstLastPara="1" vert="horz" wrap="square" lIns="91425" tIns="45700" rIns="91425" bIns="45700" rtlCol="0" anchor="b" anchorCtr="0">
            <a:normAutofit/>
          </a:bodyPr>
          <a:lstStyle/>
          <a:p>
            <a:pPr algn="ctr">
              <a:spcBef>
                <a:spcPts val="400"/>
              </a:spcBef>
            </a:pPr>
            <a:r>
              <a:rPr lang="ru-RU" dirty="0"/>
              <a:t>Обломочные осадочные породы</a:t>
            </a:r>
            <a:endParaRPr dirty="0"/>
          </a:p>
        </p:txBody>
      </p:sp>
      <p:sp>
        <p:nvSpPr>
          <p:cNvPr id="626" name="Google Shape;626;g76aa65b962e05881_0"/>
          <p:cNvSpPr txBox="1">
            <a:spLocks noGrp="1"/>
          </p:cNvSpPr>
          <p:nvPr>
            <p:ph idx="1"/>
          </p:nvPr>
        </p:nvSpPr>
        <p:spPr>
          <a:xfrm>
            <a:off x="6096000" y="2458851"/>
            <a:ext cx="2824264" cy="4245300"/>
          </a:xfrm>
          <a:prstGeom prst="rect">
            <a:avLst/>
          </a:prstGeom>
        </p:spPr>
        <p:txBody>
          <a:bodyPr spcFirstLastPara="1" vert="horz" wrap="square" lIns="91425" tIns="45700" rIns="91425" bIns="45700" rtlCol="0" anchor="t" anchorCtr="0">
            <a:normAutofit/>
          </a:bodyPr>
          <a:lstStyle/>
          <a:p>
            <a:pPr marL="457189" indent="-374641">
              <a:spcBef>
                <a:spcPts val="1200"/>
              </a:spcBef>
              <a:spcAft>
                <a:spcPts val="0"/>
              </a:spcAft>
              <a:buSzPts val="2300"/>
              <a:buChar char="●"/>
            </a:pPr>
            <a:r>
              <a:rPr lang="ru-RU" sz="2800" dirty="0"/>
              <a:t>Конгломерат</a:t>
            </a:r>
            <a:endParaRPr sz="2800" dirty="0"/>
          </a:p>
          <a:p>
            <a:pPr marL="457189" indent="-374641">
              <a:spcBef>
                <a:spcPts val="0"/>
              </a:spcBef>
              <a:spcAft>
                <a:spcPts val="0"/>
              </a:spcAft>
              <a:buSzPts val="2300"/>
              <a:buChar char="●"/>
            </a:pPr>
            <a:r>
              <a:rPr lang="ru-RU" sz="2800" dirty="0"/>
              <a:t>Брекчия</a:t>
            </a:r>
            <a:endParaRPr sz="2800" dirty="0"/>
          </a:p>
          <a:p>
            <a:pPr marL="457189" indent="-374641">
              <a:spcBef>
                <a:spcPts val="0"/>
              </a:spcBef>
              <a:spcAft>
                <a:spcPts val="0"/>
              </a:spcAft>
              <a:buSzPts val="2300"/>
              <a:buChar char="●"/>
            </a:pPr>
            <a:r>
              <a:rPr lang="ru-RU" sz="2800" dirty="0"/>
              <a:t>Песчаник</a:t>
            </a:r>
            <a:endParaRPr sz="2800" dirty="0"/>
          </a:p>
          <a:p>
            <a:pPr marL="457189" indent="-374641">
              <a:spcBef>
                <a:spcPts val="0"/>
              </a:spcBef>
              <a:spcAft>
                <a:spcPts val="0"/>
              </a:spcAft>
              <a:buSzPts val="2300"/>
              <a:buChar char="●"/>
            </a:pPr>
            <a:r>
              <a:rPr lang="ru-RU" sz="2800" dirty="0" err="1"/>
              <a:t>Аркоза</a:t>
            </a:r>
            <a:endParaRPr sz="2800" dirty="0"/>
          </a:p>
          <a:p>
            <a:pPr marL="457189" indent="-374641">
              <a:spcBef>
                <a:spcPts val="0"/>
              </a:spcBef>
              <a:spcAft>
                <a:spcPts val="0"/>
              </a:spcAft>
              <a:buSzPts val="2300"/>
              <a:buChar char="●"/>
            </a:pPr>
            <a:r>
              <a:rPr lang="ru-RU" sz="2800" dirty="0"/>
              <a:t>Алевролит</a:t>
            </a:r>
            <a:endParaRPr sz="2800" dirty="0"/>
          </a:p>
          <a:p>
            <a:pPr marL="457189" indent="-374641">
              <a:spcBef>
                <a:spcPts val="0"/>
              </a:spcBef>
              <a:spcAft>
                <a:spcPts val="0"/>
              </a:spcAft>
              <a:buSzPts val="2300"/>
              <a:buChar char="●"/>
            </a:pPr>
            <a:r>
              <a:rPr lang="ru-RU" sz="2800" dirty="0"/>
              <a:t>Аргиллит</a:t>
            </a:r>
            <a:br>
              <a:rPr lang="ru-RU" sz="2800" dirty="0"/>
            </a:br>
            <a:r>
              <a:rPr lang="ru-RU" sz="2800" i="1" dirty="0"/>
              <a:t>(и прочие)</a:t>
            </a:r>
            <a:endParaRPr sz="2800" i="1" dirty="0"/>
          </a:p>
        </p:txBody>
      </p:sp>
      <p:pic>
        <p:nvPicPr>
          <p:cNvPr id="628" name="Google Shape;628;g76aa65b962e05881_0"/>
          <p:cNvPicPr preferRelativeResize="0"/>
          <p:nvPr/>
        </p:nvPicPr>
        <p:blipFill>
          <a:blip r:embed="rId3">
            <a:alphaModFix/>
          </a:blip>
          <a:stretch>
            <a:fillRect/>
          </a:stretch>
        </p:blipFill>
        <p:spPr>
          <a:xfrm>
            <a:off x="366407" y="-1"/>
            <a:ext cx="5629703" cy="6858001"/>
          </a:xfrm>
          <a:prstGeom prst="rect">
            <a:avLst/>
          </a:prstGeom>
          <a:noFill/>
          <a:ln>
            <a:noFill/>
          </a:ln>
        </p:spPr>
      </p:pic>
      <p:pic>
        <p:nvPicPr>
          <p:cNvPr id="2" name="Рисунок 1">
            <a:extLst>
              <a:ext uri="{FF2B5EF4-FFF2-40B4-BE49-F238E27FC236}">
                <a16:creationId xmlns:a16="http://schemas.microsoft.com/office/drawing/2014/main" id="{2BB3536A-9C86-48F9-A18A-5A80FBB543D2}"/>
              </a:ext>
            </a:extLst>
          </p:cNvPr>
          <p:cNvPicPr>
            <a:picLocks noChangeAspect="1"/>
          </p:cNvPicPr>
          <p:nvPr/>
        </p:nvPicPr>
        <p:blipFill>
          <a:blip r:embed="rId4"/>
          <a:stretch>
            <a:fillRect/>
          </a:stretch>
        </p:blipFill>
        <p:spPr>
          <a:xfrm>
            <a:off x="5996110" y="1773795"/>
            <a:ext cx="6195890" cy="5084206"/>
          </a:xfrm>
          <a:prstGeom prst="rect">
            <a:avLst/>
          </a:prstGeom>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F2768-F7E9-4E3E-BFB1-AD36CA05F2F9}"/>
              </a:ext>
            </a:extLst>
          </p:cNvPr>
          <p:cNvSpPr>
            <a:spLocks noGrp="1"/>
          </p:cNvSpPr>
          <p:nvPr>
            <p:ph type="title"/>
          </p:nvPr>
        </p:nvSpPr>
        <p:spPr>
          <a:xfrm>
            <a:off x="0" y="1"/>
            <a:ext cx="9202366" cy="846306"/>
          </a:xfrm>
        </p:spPr>
        <p:txBody>
          <a:bodyPr>
            <a:noAutofit/>
          </a:bodyPr>
          <a:lstStyle/>
          <a:p>
            <a:pPr algn="ctr"/>
            <a:r>
              <a:rPr lang="en-US" sz="3200" dirty="0"/>
              <a:t>Grand Canyon: the best illustration for sedimentary rocks</a:t>
            </a:r>
            <a:endParaRPr lang="ru-KZ" sz="3200" dirty="0"/>
          </a:p>
        </p:txBody>
      </p:sp>
      <p:sp>
        <p:nvSpPr>
          <p:cNvPr id="3" name="Объект 2">
            <a:extLst>
              <a:ext uri="{FF2B5EF4-FFF2-40B4-BE49-F238E27FC236}">
                <a16:creationId xmlns:a16="http://schemas.microsoft.com/office/drawing/2014/main" id="{762E2921-7971-4CF8-BB9D-FBD859F4D073}"/>
              </a:ext>
            </a:extLst>
          </p:cNvPr>
          <p:cNvSpPr>
            <a:spLocks noGrp="1"/>
          </p:cNvSpPr>
          <p:nvPr>
            <p:ph idx="1"/>
          </p:nvPr>
        </p:nvSpPr>
        <p:spPr>
          <a:xfrm>
            <a:off x="9202366" y="0"/>
            <a:ext cx="2989634" cy="6858000"/>
          </a:xfrm>
        </p:spPr>
        <p:txBody>
          <a:bodyPr>
            <a:normAutofit/>
          </a:bodyPr>
          <a:lstStyle/>
          <a:p>
            <a:r>
              <a:rPr lang="en-US" dirty="0"/>
              <a:t>This photo answers the following questions: </a:t>
            </a:r>
          </a:p>
          <a:p>
            <a:pPr>
              <a:buFont typeface="Arial" panose="020B0604020202020204" pitchFamily="34" charset="0"/>
              <a:buChar char="•"/>
            </a:pPr>
            <a:r>
              <a:rPr lang="en-US" dirty="0"/>
              <a:t> what is the most common formation shape of sedimentary rocks, </a:t>
            </a:r>
          </a:p>
          <a:p>
            <a:pPr>
              <a:buFont typeface="Arial" panose="020B0604020202020204" pitchFamily="34" charset="0"/>
              <a:buChar char="•"/>
            </a:pPr>
            <a:r>
              <a:rPr lang="en-US" dirty="0"/>
              <a:t> what role do sedimentary rocks play in the study of the geological history of the Earth, </a:t>
            </a:r>
          </a:p>
          <a:p>
            <a:pPr>
              <a:buFont typeface="Arial" panose="020B0604020202020204" pitchFamily="34" charset="0"/>
              <a:buChar char="•"/>
            </a:pPr>
            <a:r>
              <a:rPr lang="en-US" dirty="0"/>
              <a:t> how the properties of a rock determine the landscape laid out by it, </a:t>
            </a:r>
          </a:p>
          <a:p>
            <a:r>
              <a:rPr lang="en-US" i="1" dirty="0"/>
              <a:t>and many others... if you know what to pay attention to.</a:t>
            </a:r>
            <a:endParaRPr lang="ru-KZ" i="1" dirty="0"/>
          </a:p>
        </p:txBody>
      </p:sp>
      <p:pic>
        <p:nvPicPr>
          <p:cNvPr id="1026" name="Picture 2" descr="Гранд-Каньон">
            <a:extLst>
              <a:ext uri="{FF2B5EF4-FFF2-40B4-BE49-F238E27FC236}">
                <a16:creationId xmlns:a16="http://schemas.microsoft.com/office/drawing/2014/main" id="{4E86F823-4ED3-4C06-AD60-216B118F5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3538"/>
            <a:ext cx="9202366" cy="6114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03717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5" name="Google Shape;635;g1b2286ae966_0_115"/>
          <p:cNvSpPr txBox="1">
            <a:spLocks noGrp="1"/>
          </p:cNvSpPr>
          <p:nvPr>
            <p:ph type="title"/>
          </p:nvPr>
        </p:nvSpPr>
        <p:spPr>
          <a:xfrm>
            <a:off x="5553010" y="569068"/>
            <a:ext cx="5115000" cy="1539600"/>
          </a:xfrm>
          <a:prstGeom prst="rect">
            <a:avLst/>
          </a:prstGeom>
        </p:spPr>
        <p:txBody>
          <a:bodyPr spcFirstLastPara="1" vert="horz" wrap="square" lIns="91425" tIns="45700" rIns="91425" bIns="45700" rtlCol="0" anchor="b" anchorCtr="0">
            <a:normAutofit fontScale="90000"/>
          </a:bodyPr>
          <a:lstStyle/>
          <a:p>
            <a:pPr algn="ctr">
              <a:spcBef>
                <a:spcPts val="400"/>
              </a:spcBef>
            </a:pPr>
            <a:r>
              <a:rPr lang="ru-RU" dirty="0"/>
              <a:t>Хемо- и биогенные осадочные горные породы</a:t>
            </a:r>
            <a:endParaRPr dirty="0"/>
          </a:p>
        </p:txBody>
      </p:sp>
      <p:sp>
        <p:nvSpPr>
          <p:cNvPr id="634" name="Google Shape;634;g1b2286ae966_0_115"/>
          <p:cNvSpPr txBox="1">
            <a:spLocks noGrp="1"/>
          </p:cNvSpPr>
          <p:nvPr>
            <p:ph idx="1"/>
          </p:nvPr>
        </p:nvSpPr>
        <p:spPr>
          <a:xfrm>
            <a:off x="5300324" y="2031775"/>
            <a:ext cx="6421505" cy="4724400"/>
          </a:xfrm>
          <a:prstGeom prst="rect">
            <a:avLst/>
          </a:prstGeom>
        </p:spPr>
        <p:txBody>
          <a:bodyPr spcFirstLastPara="1" vert="horz" wrap="square" lIns="91425" tIns="45700" rIns="91425" bIns="45700" rtlCol="0" anchor="t" anchorCtr="0">
            <a:normAutofit/>
          </a:bodyPr>
          <a:lstStyle/>
          <a:p>
            <a:pPr marL="457189">
              <a:spcBef>
                <a:spcPts val="1200"/>
              </a:spcBef>
              <a:spcAft>
                <a:spcPts val="0"/>
              </a:spcAft>
              <a:buSzPts val="1800"/>
              <a:buChar char="●"/>
            </a:pPr>
            <a:r>
              <a:rPr lang="ru-RU" sz="2400" dirty="0"/>
              <a:t>Кристаллический/микрокристаллический известняк</a:t>
            </a:r>
            <a:endParaRPr sz="2400" dirty="0"/>
          </a:p>
          <a:p>
            <a:pPr marL="457189">
              <a:spcBef>
                <a:spcPts val="0"/>
              </a:spcBef>
              <a:spcAft>
                <a:spcPts val="0"/>
              </a:spcAft>
              <a:buSzPts val="1800"/>
              <a:buChar char="●"/>
            </a:pPr>
            <a:r>
              <a:rPr lang="ru-RU" sz="2400" dirty="0"/>
              <a:t>Травертин</a:t>
            </a:r>
            <a:endParaRPr sz="2400" dirty="0"/>
          </a:p>
          <a:p>
            <a:pPr marL="457189">
              <a:spcBef>
                <a:spcPts val="0"/>
              </a:spcBef>
              <a:spcAft>
                <a:spcPts val="0"/>
              </a:spcAft>
              <a:buSzPts val="1800"/>
              <a:buChar char="●"/>
            </a:pPr>
            <a:r>
              <a:rPr lang="ru-RU" sz="2400" dirty="0" err="1"/>
              <a:t>Ракушняк</a:t>
            </a:r>
            <a:endParaRPr sz="2400" dirty="0"/>
          </a:p>
          <a:p>
            <a:pPr marL="457189">
              <a:spcBef>
                <a:spcPts val="0"/>
              </a:spcBef>
              <a:spcAft>
                <a:spcPts val="0"/>
              </a:spcAft>
              <a:buSzPts val="1800"/>
              <a:buChar char="●"/>
            </a:pPr>
            <a:r>
              <a:rPr lang="ru-RU" sz="2400" dirty="0"/>
              <a:t>Ископаемый известняк</a:t>
            </a:r>
            <a:endParaRPr sz="2400" dirty="0"/>
          </a:p>
          <a:p>
            <a:pPr marL="457189">
              <a:spcBef>
                <a:spcPts val="0"/>
              </a:spcBef>
              <a:spcAft>
                <a:spcPts val="0"/>
              </a:spcAft>
              <a:buSzPts val="1800"/>
              <a:buChar char="●"/>
            </a:pPr>
            <a:r>
              <a:rPr lang="ru-RU" sz="2400" dirty="0"/>
              <a:t>Мел</a:t>
            </a:r>
            <a:endParaRPr sz="2400" dirty="0"/>
          </a:p>
          <a:p>
            <a:pPr marL="457189">
              <a:spcBef>
                <a:spcPts val="0"/>
              </a:spcBef>
              <a:spcAft>
                <a:spcPts val="0"/>
              </a:spcAft>
              <a:buSzPts val="1800"/>
              <a:buChar char="●"/>
            </a:pPr>
            <a:r>
              <a:rPr lang="ru-RU" sz="2400" dirty="0"/>
              <a:t>Кремень</a:t>
            </a:r>
            <a:endParaRPr sz="2400" dirty="0"/>
          </a:p>
          <a:p>
            <a:pPr marL="457189">
              <a:spcBef>
                <a:spcPts val="0"/>
              </a:spcBef>
              <a:spcAft>
                <a:spcPts val="0"/>
              </a:spcAft>
              <a:buSzPts val="1800"/>
              <a:buChar char="●"/>
            </a:pPr>
            <a:r>
              <a:rPr lang="ru-RU" sz="2400" dirty="0"/>
              <a:t>Каменный гипс</a:t>
            </a:r>
            <a:endParaRPr sz="2400" dirty="0"/>
          </a:p>
          <a:p>
            <a:pPr marL="457189">
              <a:spcBef>
                <a:spcPts val="0"/>
              </a:spcBef>
              <a:spcAft>
                <a:spcPts val="0"/>
              </a:spcAft>
              <a:buSzPts val="1800"/>
              <a:buChar char="●"/>
            </a:pPr>
            <a:r>
              <a:rPr lang="ru-RU" sz="2400" dirty="0"/>
              <a:t>Каменная соль</a:t>
            </a:r>
            <a:endParaRPr sz="2400" dirty="0"/>
          </a:p>
          <a:p>
            <a:pPr marL="457189">
              <a:spcBef>
                <a:spcPts val="0"/>
              </a:spcBef>
              <a:spcAft>
                <a:spcPts val="0"/>
              </a:spcAft>
              <a:buSzPts val="1800"/>
              <a:buChar char="●"/>
            </a:pPr>
            <a:r>
              <a:rPr lang="ru-RU" sz="2400" dirty="0"/>
              <a:t>Битумный уголь (каменный уголь)</a:t>
            </a:r>
            <a:endParaRPr sz="2400" dirty="0"/>
          </a:p>
        </p:txBody>
      </p:sp>
      <p:pic>
        <p:nvPicPr>
          <p:cNvPr id="636" name="Google Shape;636;g1b2286ae966_0_115"/>
          <p:cNvPicPr preferRelativeResize="0"/>
          <p:nvPr/>
        </p:nvPicPr>
        <p:blipFill>
          <a:blip r:embed="rId3">
            <a:alphaModFix/>
          </a:blip>
          <a:stretch>
            <a:fillRect/>
          </a:stretch>
        </p:blipFill>
        <p:spPr>
          <a:xfrm>
            <a:off x="1523990" y="0"/>
            <a:ext cx="3651572" cy="6858000"/>
          </a:xfrm>
          <a:prstGeom prst="rect">
            <a:avLst/>
          </a:prstGeom>
          <a:noFill/>
          <a:ln>
            <a:noFill/>
          </a:ln>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3" name="Google Shape;643;g1b2286ae966_0_122"/>
          <p:cNvSpPr txBox="1">
            <a:spLocks noGrp="1"/>
          </p:cNvSpPr>
          <p:nvPr>
            <p:ph type="title"/>
          </p:nvPr>
        </p:nvSpPr>
        <p:spPr>
          <a:prstGeom prst="rect">
            <a:avLst/>
          </a:prstGeom>
        </p:spPr>
        <p:txBody>
          <a:bodyPr spcFirstLastPara="1" vert="horz" wrap="square" lIns="91425" tIns="45700" rIns="91425" bIns="45700" rtlCol="0" anchor="b" anchorCtr="0">
            <a:normAutofit/>
          </a:bodyPr>
          <a:lstStyle/>
          <a:p>
            <a:pPr>
              <a:spcBef>
                <a:spcPts val="400"/>
              </a:spcBef>
            </a:pPr>
            <a:endParaRPr/>
          </a:p>
        </p:txBody>
      </p:sp>
      <p:sp>
        <p:nvSpPr>
          <p:cNvPr id="642" name="Google Shape;642;g1b2286ae966_0_122"/>
          <p:cNvSpPr txBox="1">
            <a:spLocks noGrp="1"/>
          </p:cNvSpPr>
          <p:nvPr>
            <p:ph idx="1"/>
          </p:nvPr>
        </p:nvSpPr>
        <p:spPr>
          <a:prstGeom prst="rect">
            <a:avLst/>
          </a:prstGeom>
        </p:spPr>
        <p:txBody>
          <a:bodyPr spcFirstLastPara="1" vert="horz" wrap="square" lIns="91425" tIns="45700" rIns="91425" bIns="45700" rtlCol="0" anchor="t" anchorCtr="0">
            <a:normAutofit/>
          </a:bodyPr>
          <a:lstStyle/>
          <a:p>
            <a:pPr marL="0" indent="0">
              <a:spcBef>
                <a:spcPts val="1200"/>
              </a:spcBef>
              <a:spcAft>
                <a:spcPts val="0"/>
              </a:spcAft>
              <a:buNone/>
            </a:pPr>
            <a:endParaRPr/>
          </a:p>
        </p:txBody>
      </p:sp>
      <p:pic>
        <p:nvPicPr>
          <p:cNvPr id="644" name="Google Shape;644;g1b2286ae966_0_122"/>
          <p:cNvPicPr preferRelativeResize="0"/>
          <p:nvPr/>
        </p:nvPicPr>
        <p:blipFill>
          <a:blip r:embed="rId3">
            <a:alphaModFix/>
          </a:blip>
          <a:stretch>
            <a:fillRect/>
          </a:stretch>
        </p:blipFill>
        <p:spPr>
          <a:xfrm>
            <a:off x="1523997" y="2"/>
            <a:ext cx="3803456" cy="6858001"/>
          </a:xfrm>
          <a:prstGeom prst="rect">
            <a:avLst/>
          </a:prstGeom>
          <a:noFill/>
          <a:ln>
            <a:noFill/>
          </a:ln>
        </p:spPr>
      </p:pic>
      <p:pic>
        <p:nvPicPr>
          <p:cNvPr id="645" name="Google Shape;645;g1b2286ae966_0_122"/>
          <p:cNvPicPr preferRelativeResize="0"/>
          <p:nvPr/>
        </p:nvPicPr>
        <p:blipFill>
          <a:blip r:embed="rId4">
            <a:alphaModFix/>
          </a:blip>
          <a:stretch>
            <a:fillRect/>
          </a:stretch>
        </p:blipFill>
        <p:spPr>
          <a:xfrm>
            <a:off x="5327459" y="1"/>
            <a:ext cx="5622192" cy="6858000"/>
          </a:xfrm>
          <a:prstGeom prst="rect">
            <a:avLst/>
          </a:prstGeom>
          <a:noFill/>
          <a:ln>
            <a:noFill/>
          </a:ln>
        </p:spPr>
      </p:pic>
      <p:sp>
        <p:nvSpPr>
          <p:cNvPr id="646" name="Google Shape;646;g1b2286ae966_0_122"/>
          <p:cNvSpPr txBox="1"/>
          <p:nvPr/>
        </p:nvSpPr>
        <p:spPr>
          <a:xfrm>
            <a:off x="1524000" y="3"/>
            <a:ext cx="3000000" cy="461635"/>
          </a:xfrm>
          <a:prstGeom prst="rect">
            <a:avLst/>
          </a:prstGeom>
          <a:noFill/>
          <a:ln>
            <a:noFill/>
          </a:ln>
        </p:spPr>
        <p:txBody>
          <a:bodyPr spcFirstLastPara="1" wrap="square" lIns="91425" tIns="91425" rIns="91425" bIns="91425" anchor="t" anchorCtr="0">
            <a:spAutoFit/>
          </a:bodyPr>
          <a:lstStyle/>
          <a:p>
            <a:endParaRP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5" name="Google Shape;675;g1b5ec05ee05_0_42"/>
          <p:cNvSpPr txBox="1">
            <a:spLocks noGrp="1"/>
          </p:cNvSpPr>
          <p:nvPr>
            <p:ph type="title"/>
          </p:nvPr>
        </p:nvSpPr>
        <p:spPr>
          <a:xfrm>
            <a:off x="1876425" y="389106"/>
            <a:ext cx="8529900" cy="1066800"/>
          </a:xfrm>
          <a:prstGeom prst="rect">
            <a:avLst/>
          </a:prstGeom>
        </p:spPr>
        <p:txBody>
          <a:bodyPr spcFirstLastPara="1" vert="horz" wrap="square" lIns="91425" tIns="45700" rIns="91425" bIns="45700" rtlCol="0" anchor="b" anchorCtr="0">
            <a:normAutofit fontScale="90000"/>
          </a:bodyPr>
          <a:lstStyle/>
          <a:p>
            <a:pPr>
              <a:spcBef>
                <a:spcPts val="400"/>
              </a:spcBef>
            </a:pPr>
            <a:r>
              <a:rPr lang="ru-RU" dirty="0"/>
              <a:t>Свойства осадочных пород: </a:t>
            </a:r>
            <a:r>
              <a:rPr lang="ru-RU" b="1" dirty="0"/>
              <a:t>Цвет (2)</a:t>
            </a:r>
            <a:endParaRPr b="1" dirty="0"/>
          </a:p>
        </p:txBody>
      </p:sp>
      <p:sp>
        <p:nvSpPr>
          <p:cNvPr id="674" name="Google Shape;674;g1b5ec05ee05_0_42"/>
          <p:cNvSpPr txBox="1">
            <a:spLocks noGrp="1"/>
          </p:cNvSpPr>
          <p:nvPr>
            <p:ph idx="1"/>
          </p:nvPr>
        </p:nvSpPr>
        <p:spPr>
          <a:xfrm>
            <a:off x="1876425" y="1944547"/>
            <a:ext cx="8436618" cy="4913455"/>
          </a:xfrm>
          <a:prstGeom prst="rect">
            <a:avLst/>
          </a:prstGeom>
        </p:spPr>
        <p:txBody>
          <a:bodyPr spcFirstLastPara="1" vert="horz" wrap="square" lIns="91425" tIns="45700" rIns="91425" bIns="45700" rtlCol="0" anchor="t" anchorCtr="0">
            <a:normAutofit/>
          </a:bodyPr>
          <a:lstStyle/>
          <a:p>
            <a:pPr marL="0" indent="0">
              <a:spcBef>
                <a:spcPts val="1200"/>
              </a:spcBef>
              <a:spcAft>
                <a:spcPts val="0"/>
              </a:spcAft>
              <a:buNone/>
            </a:pPr>
            <a:r>
              <a:rPr lang="ru-RU" sz="2100" dirty="0"/>
              <a:t>Присутствие органического материала может окрасить камень в черный или серый цвет. Органический материал образуется из мертвых организмов, в основном растений. Обычно такой материал со временем разлагается в результате окисления или активности бактерий. Однако в бескислородных условиях органический материал не может разлагаться и оставляет темный осадок, богатый органическим материалом. Это может, например, происходить на дне глубоких морей и озер. В таких средах мало перемешивания воды; в результате кислород из поверхностных вод не снижается, и отложенный осадок обычно представляет собой мелкую темную глину. </a:t>
            </a:r>
            <a:r>
              <a:rPr lang="ru-RU" sz="2100" b="1" dirty="0"/>
              <a:t>Поэтому темные породы, богатые органическим материалом, часто представляют собой сланцы.</a:t>
            </a:r>
            <a:endParaRPr sz="2100" b="1" dirty="0"/>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9" name="Google Shape;689;p21"/>
          <p:cNvSpPr txBox="1">
            <a:spLocks noGrp="1"/>
          </p:cNvSpPr>
          <p:nvPr>
            <p:ph type="title"/>
          </p:nvPr>
        </p:nvSpPr>
        <p:spPr>
          <a:xfrm>
            <a:off x="5486399" y="156257"/>
            <a:ext cx="6289141" cy="1579945"/>
          </a:xfrm>
          <a:prstGeom prst="rect">
            <a:avLst/>
          </a:prstGeom>
          <a:noFill/>
          <a:ln>
            <a:noFill/>
          </a:ln>
        </p:spPr>
        <p:txBody>
          <a:bodyPr spcFirstLastPara="1" vert="horz" wrap="square" lIns="91425" tIns="45700" rIns="91425" bIns="45700" rtlCol="0" anchor="b" anchorCtr="0">
            <a:normAutofit/>
          </a:bodyPr>
          <a:lstStyle/>
          <a:p>
            <a:pPr>
              <a:spcBef>
                <a:spcPts val="0"/>
              </a:spcBef>
              <a:buClr>
                <a:schemeClr val="lt1"/>
              </a:buClr>
              <a:buSzPts val="4000"/>
            </a:pPr>
            <a:r>
              <a:rPr lang="kk-KZ" dirty="0"/>
              <a:t>Трансгрессия</a:t>
            </a:r>
            <a:br>
              <a:rPr lang="en-US" dirty="0"/>
            </a:br>
            <a:r>
              <a:rPr lang="en-US" dirty="0"/>
              <a:t>Transgression</a:t>
            </a:r>
            <a:endParaRPr dirty="0"/>
          </a:p>
        </p:txBody>
      </p:sp>
      <p:sp>
        <p:nvSpPr>
          <p:cNvPr id="688" name="Google Shape;688;p21"/>
          <p:cNvSpPr txBox="1">
            <a:spLocks noGrp="1"/>
          </p:cNvSpPr>
          <p:nvPr>
            <p:ph idx="1"/>
          </p:nvPr>
        </p:nvSpPr>
        <p:spPr>
          <a:xfrm>
            <a:off x="5486400" y="1736203"/>
            <a:ext cx="6289140" cy="4965540"/>
          </a:xfrm>
          <a:prstGeom prst="rect">
            <a:avLst/>
          </a:prstGeom>
          <a:noFill/>
          <a:ln>
            <a:noFill/>
          </a:ln>
        </p:spPr>
        <p:txBody>
          <a:bodyPr spcFirstLastPara="1" vert="horz" wrap="square" lIns="91425" tIns="45700" rIns="91425" bIns="45700" rtlCol="0" anchor="t" anchorCtr="0">
            <a:normAutofit/>
          </a:bodyPr>
          <a:lstStyle/>
          <a:p>
            <a:pPr marL="0" indent="0">
              <a:spcBef>
                <a:spcPts val="0"/>
              </a:spcBef>
              <a:spcAft>
                <a:spcPts val="0"/>
              </a:spcAft>
              <a:buSzPts val="1800"/>
              <a:buNone/>
            </a:pPr>
            <a:r>
              <a:rPr lang="en-US" sz="2400" b="1" dirty="0"/>
              <a:t>Conditions shape which sedimentary rock forms in situ.</a:t>
            </a:r>
            <a:endParaRPr lang="ru-RU" sz="2400" b="1" dirty="0"/>
          </a:p>
          <a:p>
            <a:pPr marL="0" indent="0">
              <a:spcBef>
                <a:spcPts val="0"/>
              </a:spcBef>
              <a:spcAft>
                <a:spcPts val="0"/>
              </a:spcAft>
              <a:buSzPts val="1800"/>
              <a:buNone/>
            </a:pPr>
            <a:r>
              <a:rPr lang="ru-RU" sz="2400" dirty="0"/>
              <a:t>При изменении уровня моря, на одной и той же территории образуются иные горные породы.</a:t>
            </a:r>
          </a:p>
          <a:p>
            <a:pPr marL="0" indent="0">
              <a:spcBef>
                <a:spcPts val="0"/>
              </a:spcBef>
              <a:spcAft>
                <a:spcPts val="0"/>
              </a:spcAft>
              <a:buSzPts val="1800"/>
              <a:buNone/>
            </a:pPr>
            <a:r>
              <a:rPr lang="ru-RU" sz="2400" dirty="0"/>
              <a:t>Если мы находим разрез породы в котором будут сверху вниз представлены известняк-сланец-песчаник, то в тот период времени, когда они образовались, уровень моря повышался.</a:t>
            </a:r>
            <a:endParaRPr sz="2400" dirty="0"/>
          </a:p>
        </p:txBody>
      </p:sp>
      <p:pic>
        <p:nvPicPr>
          <p:cNvPr id="2050" name="Picture 2" descr="How to Identify Transgression and Regression in a Sedimentary Outcrop? |  Sedimentarias, Geología, Ciencias de la tierra">
            <a:extLst>
              <a:ext uri="{FF2B5EF4-FFF2-40B4-BE49-F238E27FC236}">
                <a16:creationId xmlns:a16="http://schemas.microsoft.com/office/drawing/2014/main" id="{EAF5AEEC-E759-44A0-A4A7-B2033A3BF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77"/>
            <a:ext cx="5092861" cy="686537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AC912D36-A44B-4E9A-9AD8-DA12C638907C}"/>
              </a:ext>
            </a:extLst>
          </p:cNvPr>
          <p:cNvSpPr/>
          <p:nvPr/>
        </p:nvSpPr>
        <p:spPr>
          <a:xfrm>
            <a:off x="2083443" y="5034987"/>
            <a:ext cx="2708476" cy="18230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cxnSp>
        <p:nvCxnSpPr>
          <p:cNvPr id="8" name="Прямая со стрелкой 7">
            <a:extLst>
              <a:ext uri="{FF2B5EF4-FFF2-40B4-BE49-F238E27FC236}">
                <a16:creationId xmlns:a16="http://schemas.microsoft.com/office/drawing/2014/main" id="{B66A0692-08F5-4485-8382-17707564181D}"/>
              </a:ext>
            </a:extLst>
          </p:cNvPr>
          <p:cNvCxnSpPr>
            <a:cxnSpLocks/>
          </p:cNvCxnSpPr>
          <p:nvPr/>
        </p:nvCxnSpPr>
        <p:spPr>
          <a:xfrm flipH="1">
            <a:off x="4791920" y="4838218"/>
            <a:ext cx="694479" cy="2835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9" name="Google Shape;689;p21"/>
          <p:cNvSpPr txBox="1">
            <a:spLocks noGrp="1"/>
          </p:cNvSpPr>
          <p:nvPr>
            <p:ph type="title"/>
          </p:nvPr>
        </p:nvSpPr>
        <p:spPr>
          <a:xfrm>
            <a:off x="5486399" y="300942"/>
            <a:ext cx="6289141" cy="1388962"/>
          </a:xfrm>
          <a:prstGeom prst="rect">
            <a:avLst/>
          </a:prstGeom>
          <a:noFill/>
          <a:ln>
            <a:noFill/>
          </a:ln>
        </p:spPr>
        <p:txBody>
          <a:bodyPr spcFirstLastPara="1" vert="horz" wrap="square" lIns="91425" tIns="45700" rIns="91425" bIns="45700" rtlCol="0" anchor="b" anchorCtr="0">
            <a:normAutofit fontScale="90000"/>
          </a:bodyPr>
          <a:lstStyle/>
          <a:p>
            <a:pPr>
              <a:spcBef>
                <a:spcPts val="0"/>
              </a:spcBef>
              <a:buClr>
                <a:schemeClr val="lt1"/>
              </a:buClr>
              <a:buSzPts val="4000"/>
            </a:pPr>
            <a:r>
              <a:rPr lang="kk-KZ" dirty="0"/>
              <a:t>Регрессия</a:t>
            </a:r>
            <a:br>
              <a:rPr lang="kk-KZ" dirty="0"/>
            </a:br>
            <a:r>
              <a:rPr lang="en-US" dirty="0"/>
              <a:t>Regression</a:t>
            </a:r>
            <a:endParaRPr dirty="0"/>
          </a:p>
        </p:txBody>
      </p:sp>
      <p:sp>
        <p:nvSpPr>
          <p:cNvPr id="688" name="Google Shape;688;p21"/>
          <p:cNvSpPr txBox="1">
            <a:spLocks noGrp="1"/>
          </p:cNvSpPr>
          <p:nvPr>
            <p:ph idx="1"/>
          </p:nvPr>
        </p:nvSpPr>
        <p:spPr>
          <a:xfrm>
            <a:off x="5625296" y="2222287"/>
            <a:ext cx="5747993" cy="4479455"/>
          </a:xfrm>
          <a:prstGeom prst="rect">
            <a:avLst/>
          </a:prstGeom>
          <a:noFill/>
          <a:ln>
            <a:noFill/>
          </a:ln>
        </p:spPr>
        <p:txBody>
          <a:bodyPr spcFirstLastPara="1" vert="horz" wrap="square" lIns="91425" tIns="45700" rIns="91425" bIns="45700" rtlCol="0" anchor="t" anchorCtr="0">
            <a:normAutofit/>
          </a:bodyPr>
          <a:lstStyle/>
          <a:p>
            <a:pPr marL="0" indent="0">
              <a:spcBef>
                <a:spcPts val="0"/>
              </a:spcBef>
              <a:spcAft>
                <a:spcPts val="0"/>
              </a:spcAft>
              <a:buSzPts val="1800"/>
              <a:buNone/>
            </a:pPr>
            <a:r>
              <a:rPr lang="ru-RU" sz="2400" dirty="0"/>
              <a:t>При понижении уровня моря происходит обратное: мы можем увидеть следующие слои пород в порядке сверху вниз: </a:t>
            </a:r>
            <a:r>
              <a:rPr lang="ru-RU" sz="2400" b="1" u="sng" dirty="0"/>
              <a:t>песчаник-сланец-мел</a:t>
            </a:r>
            <a:r>
              <a:rPr lang="ru-RU" sz="2400" dirty="0"/>
              <a:t>, при том, что при трансгрессии порядок обратный.</a:t>
            </a:r>
            <a:endParaRPr sz="2400" dirty="0"/>
          </a:p>
        </p:txBody>
      </p:sp>
      <p:pic>
        <p:nvPicPr>
          <p:cNvPr id="16386" name="Picture 2" descr="Lithological correlation and identification Of transgression and regression  - Geology Desk">
            <a:extLst>
              <a:ext uri="{FF2B5EF4-FFF2-40B4-BE49-F238E27FC236}">
                <a16:creationId xmlns:a16="http://schemas.microsoft.com/office/drawing/2014/main" id="{274F8E89-D9D5-4686-A3D9-66764B7C7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95"/>
            <a:ext cx="4479403" cy="686259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6516BC23-6462-4231-A5A7-757239F85C7B}"/>
              </a:ext>
            </a:extLst>
          </p:cNvPr>
          <p:cNvSpPr/>
          <p:nvPr/>
        </p:nvSpPr>
        <p:spPr>
          <a:xfrm>
            <a:off x="2083443" y="5034987"/>
            <a:ext cx="2187615" cy="18230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cxnSp>
        <p:nvCxnSpPr>
          <p:cNvPr id="3" name="Прямая со стрелкой 2">
            <a:extLst>
              <a:ext uri="{FF2B5EF4-FFF2-40B4-BE49-F238E27FC236}">
                <a16:creationId xmlns:a16="http://schemas.microsoft.com/office/drawing/2014/main" id="{056FB5FE-673A-4B05-AE85-ECB0DBA4139C}"/>
              </a:ext>
            </a:extLst>
          </p:cNvPr>
          <p:cNvCxnSpPr>
            <a:cxnSpLocks/>
          </p:cNvCxnSpPr>
          <p:nvPr/>
        </p:nvCxnSpPr>
        <p:spPr>
          <a:xfrm flipH="1">
            <a:off x="4271058" y="3923818"/>
            <a:ext cx="1354238" cy="11111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51865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g1806eebeb3a_0_62"/>
          <p:cNvSpPr txBox="1">
            <a:spLocks noGrp="1"/>
          </p:cNvSpPr>
          <p:nvPr>
            <p:ph type="ctrTitle"/>
          </p:nvPr>
        </p:nvSpPr>
        <p:spPr>
          <a:xfrm>
            <a:off x="711740" y="2257730"/>
            <a:ext cx="10768519" cy="2342540"/>
          </a:xfrm>
          <a:prstGeom prst="rect">
            <a:avLst/>
          </a:prstGeom>
        </p:spPr>
        <p:txBody>
          <a:bodyPr spcFirstLastPara="1" vert="horz" wrap="square" lIns="91425" tIns="45700" rIns="91425" bIns="45700" rtlCol="0" anchor="b" anchorCtr="0">
            <a:normAutofit/>
          </a:bodyPr>
          <a:lstStyle/>
          <a:p>
            <a:pPr algn="ctr">
              <a:spcBef>
                <a:spcPts val="0"/>
              </a:spcBef>
            </a:pPr>
            <a:r>
              <a:rPr lang="en-US" sz="6600" dirty="0">
                <a:solidFill>
                  <a:schemeClr val="bg1"/>
                </a:solidFill>
              </a:rPr>
              <a:t>Section VI: </a:t>
            </a:r>
            <a:br>
              <a:rPr lang="en-US" sz="6600" dirty="0">
                <a:solidFill>
                  <a:schemeClr val="bg1"/>
                </a:solidFill>
              </a:rPr>
            </a:br>
            <a:r>
              <a:rPr lang="en-US" sz="6600" b="1" dirty="0">
                <a:solidFill>
                  <a:schemeClr val="bg1"/>
                </a:solidFill>
                <a:effectLst>
                  <a:outerShdw blurRad="38100" dist="38100" dir="2700000" algn="tl">
                    <a:srgbClr val="000000">
                      <a:alpha val="43137"/>
                    </a:srgbClr>
                  </a:outerShdw>
                </a:effectLst>
              </a:rPr>
              <a:t>Introduction to petrology</a:t>
            </a:r>
            <a:endParaRPr sz="7200" b="1" dirty="0">
              <a:solidFill>
                <a:schemeClr val="bg1"/>
              </a:solidFill>
              <a:effectLst>
                <a:outerShdw blurRad="38100" dist="38100" dir="2700000" algn="tl">
                  <a:srgbClr val="000000">
                    <a:alpha val="43137"/>
                  </a:srgbClr>
                </a:outerShdw>
              </a:effectLst>
            </a:endParaRPr>
          </a:p>
        </p:txBody>
      </p:sp>
      <p:sp>
        <p:nvSpPr>
          <p:cNvPr id="548" name="Google Shape;548;g1806eebeb3a_0_62"/>
          <p:cNvSpPr txBox="1">
            <a:spLocks noGrp="1"/>
          </p:cNvSpPr>
          <p:nvPr>
            <p:ph type="subTitle" idx="1"/>
          </p:nvPr>
        </p:nvSpPr>
        <p:spPr>
          <a:prstGeom prst="rect">
            <a:avLst/>
          </a:prstGeom>
        </p:spPr>
        <p:txBody>
          <a:bodyPr spcFirstLastPara="1" vert="horz" wrap="square" lIns="91425" tIns="45700" rIns="91425" bIns="45700" rtlCol="0" anchor="t" anchorCtr="0">
            <a:normAutofit/>
          </a:bodyPr>
          <a:lstStyle/>
          <a:p>
            <a:pPr>
              <a:spcBef>
                <a:spcPts val="1200"/>
              </a:spcBef>
              <a:spcAft>
                <a:spcPts val="0"/>
              </a:spcAft>
            </a:pPr>
            <a:endParaRPr/>
          </a:p>
        </p:txBody>
      </p:sp>
    </p:spTree>
    <p:extLst>
      <p:ext uri="{BB962C8B-B14F-4D97-AF65-F5344CB8AC3E}">
        <p14:creationId xmlns:p14="http://schemas.microsoft.com/office/powerpoint/2010/main" val="324140736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3;p26">
            <a:extLst>
              <a:ext uri="{FF2B5EF4-FFF2-40B4-BE49-F238E27FC236}">
                <a16:creationId xmlns:a16="http://schemas.microsoft.com/office/drawing/2014/main" id="{3162C9D1-FCC0-4AB0-8EAE-5166529E3572}"/>
              </a:ext>
            </a:extLst>
          </p:cNvPr>
          <p:cNvSpPr txBox="1">
            <a:spLocks noGrp="1"/>
          </p:cNvSpPr>
          <p:nvPr>
            <p:ph type="title"/>
          </p:nvPr>
        </p:nvSpPr>
        <p:spPr>
          <a:xfrm>
            <a:off x="-1" y="0"/>
            <a:ext cx="6053517" cy="1138136"/>
          </a:xfrm>
          <a:prstGeom prst="rect">
            <a:avLst/>
          </a:prstGeom>
          <a:noFill/>
          <a:ln>
            <a:noFill/>
          </a:ln>
        </p:spPr>
        <p:txBody>
          <a:bodyPr spcFirstLastPara="1" vert="horz" wrap="square" lIns="91425" tIns="45700" rIns="91425" bIns="45700" rtlCol="0" anchor="b" anchorCtr="0">
            <a:noAutofit/>
          </a:bodyPr>
          <a:lstStyle/>
          <a:p>
            <a:pPr algn="ctr">
              <a:spcBef>
                <a:spcPts val="0"/>
              </a:spcBef>
              <a:buClr>
                <a:schemeClr val="lt1"/>
              </a:buClr>
              <a:buSzPct val="100000"/>
            </a:pPr>
            <a:r>
              <a:rPr lang="en-US" dirty="0"/>
              <a:t>Absolute</a:t>
            </a:r>
            <a:r>
              <a:rPr lang="ru-RU" dirty="0"/>
              <a:t> </a:t>
            </a:r>
            <a:r>
              <a:rPr lang="ru-RU" dirty="0" err="1"/>
              <a:t>Dating</a:t>
            </a:r>
            <a:endParaRPr dirty="0"/>
          </a:p>
        </p:txBody>
      </p:sp>
      <p:sp>
        <p:nvSpPr>
          <p:cNvPr id="3" name="Объект 2">
            <a:extLst>
              <a:ext uri="{FF2B5EF4-FFF2-40B4-BE49-F238E27FC236}">
                <a16:creationId xmlns:a16="http://schemas.microsoft.com/office/drawing/2014/main" id="{A6C67BDC-9B0F-404D-9888-D99638CBFAD3}"/>
              </a:ext>
            </a:extLst>
          </p:cNvPr>
          <p:cNvSpPr>
            <a:spLocks noGrp="1"/>
          </p:cNvSpPr>
          <p:nvPr>
            <p:ph idx="1"/>
          </p:nvPr>
        </p:nvSpPr>
        <p:spPr>
          <a:xfrm>
            <a:off x="6095999" y="155643"/>
            <a:ext cx="6011033" cy="3403722"/>
          </a:xfrm>
        </p:spPr>
        <p:txBody>
          <a:bodyPr>
            <a:normAutofit fontScale="85000" lnSpcReduction="20000"/>
          </a:bodyPr>
          <a:lstStyle/>
          <a:p>
            <a:r>
              <a:rPr lang="en-US" dirty="0"/>
              <a:t>Nuclear decay provides a reliable way of calculating the ages of rocks and minerals that contain particular unstable isotopes. The procedure is called </a:t>
            </a:r>
            <a:r>
              <a:rPr lang="en-US" b="1" dirty="0"/>
              <a:t>radiometric dating</a:t>
            </a:r>
            <a:r>
              <a:rPr lang="en-US" dirty="0"/>
              <a:t>. Radiometric dating is reliable because the rates of decay for many isotopes have been precisely measured and do not vary under the physical conditions that exist in Earth’s outer layers. Therefore, each unstable isotope used for dating has been decaying at a fixed rate since the formation of the mineral crystals in which we find it, and the products of its decay have been accumulating in that crystal at a corresponding rate. For example, some minerals are able to incorporate uranium atoms in their crystal lattice. When such a mineral crystallizes from magma, it contains no lead (the stable daughter product) from previous decay. The radiometric “clock” starts at this point. </a:t>
            </a:r>
            <a:endParaRPr lang="ru-KZ" dirty="0"/>
          </a:p>
        </p:txBody>
      </p:sp>
      <p:pic>
        <p:nvPicPr>
          <p:cNvPr id="2" name="Рисунок 1">
            <a:extLst>
              <a:ext uri="{FF2B5EF4-FFF2-40B4-BE49-F238E27FC236}">
                <a16:creationId xmlns:a16="http://schemas.microsoft.com/office/drawing/2014/main" id="{D276FBD7-3DE4-4DBB-888A-290DF0133DC6}"/>
              </a:ext>
            </a:extLst>
          </p:cNvPr>
          <p:cNvPicPr>
            <a:picLocks noChangeAspect="1"/>
          </p:cNvPicPr>
          <p:nvPr/>
        </p:nvPicPr>
        <p:blipFill>
          <a:blip r:embed="rId2"/>
          <a:stretch>
            <a:fillRect/>
          </a:stretch>
        </p:blipFill>
        <p:spPr>
          <a:xfrm>
            <a:off x="-1" y="1533905"/>
            <a:ext cx="6053517" cy="5324095"/>
          </a:xfrm>
          <a:prstGeom prst="rect">
            <a:avLst/>
          </a:prstGeom>
        </p:spPr>
      </p:pic>
      <p:pic>
        <p:nvPicPr>
          <p:cNvPr id="5" name="Рисунок 4">
            <a:extLst>
              <a:ext uri="{FF2B5EF4-FFF2-40B4-BE49-F238E27FC236}">
                <a16:creationId xmlns:a16="http://schemas.microsoft.com/office/drawing/2014/main" id="{3751D26D-41C3-4A27-A61F-B245CFA68990}"/>
              </a:ext>
            </a:extLst>
          </p:cNvPr>
          <p:cNvPicPr>
            <a:picLocks noChangeAspect="1"/>
          </p:cNvPicPr>
          <p:nvPr/>
        </p:nvPicPr>
        <p:blipFill>
          <a:blip r:embed="rId3"/>
          <a:stretch>
            <a:fillRect/>
          </a:stretch>
        </p:blipFill>
        <p:spPr>
          <a:xfrm>
            <a:off x="6053516" y="3559364"/>
            <a:ext cx="6138484" cy="3298636"/>
          </a:xfrm>
          <a:prstGeom prst="rect">
            <a:avLst/>
          </a:prstGeom>
        </p:spPr>
      </p:pic>
    </p:spTree>
    <p:extLst>
      <p:ext uri="{BB962C8B-B14F-4D97-AF65-F5344CB8AC3E}">
        <p14:creationId xmlns:p14="http://schemas.microsoft.com/office/powerpoint/2010/main" val="331371796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3" name="Google Shape;743;p26"/>
          <p:cNvSpPr txBox="1">
            <a:spLocks noGrp="1"/>
          </p:cNvSpPr>
          <p:nvPr>
            <p:ph type="title"/>
          </p:nvPr>
        </p:nvSpPr>
        <p:spPr>
          <a:xfrm>
            <a:off x="0" y="167036"/>
            <a:ext cx="5392189" cy="1362505"/>
          </a:xfrm>
          <a:prstGeom prst="rect">
            <a:avLst/>
          </a:prstGeom>
          <a:noFill/>
          <a:ln>
            <a:noFill/>
          </a:ln>
        </p:spPr>
        <p:txBody>
          <a:bodyPr spcFirstLastPara="1" vert="horz" wrap="square" lIns="91425" tIns="45700" rIns="91425" bIns="45700" rtlCol="0" anchor="b" anchorCtr="0">
            <a:noAutofit/>
          </a:bodyPr>
          <a:lstStyle/>
          <a:p>
            <a:pPr algn="ctr">
              <a:spcBef>
                <a:spcPts val="0"/>
              </a:spcBef>
              <a:buClr>
                <a:schemeClr val="lt1"/>
              </a:buClr>
              <a:buSzPct val="100000"/>
            </a:pPr>
            <a:r>
              <a:rPr lang="ru-RU" sz="3200" dirty="0" err="1"/>
              <a:t>Relative</a:t>
            </a:r>
            <a:r>
              <a:rPr lang="ru-RU" sz="3200" dirty="0"/>
              <a:t> </a:t>
            </a:r>
            <a:r>
              <a:rPr lang="ru-RU" sz="3200" dirty="0" err="1"/>
              <a:t>Dating</a:t>
            </a:r>
            <a:r>
              <a:rPr lang="ru-RU" sz="3200" dirty="0"/>
              <a:t> </a:t>
            </a:r>
            <a:r>
              <a:rPr lang="ru-RU" sz="3200" dirty="0" err="1"/>
              <a:t>Principles</a:t>
            </a:r>
            <a:br>
              <a:rPr lang="ru-RU" sz="3200" dirty="0"/>
            </a:br>
            <a:r>
              <a:rPr lang="ru-RU" sz="3200" dirty="0"/>
              <a:t>Принципы относительного датирования</a:t>
            </a:r>
            <a:endParaRPr sz="3200" dirty="0"/>
          </a:p>
        </p:txBody>
      </p:sp>
      <p:sp>
        <p:nvSpPr>
          <p:cNvPr id="742" name="Google Shape;742;p26"/>
          <p:cNvSpPr txBox="1">
            <a:spLocks noGrp="1"/>
          </p:cNvSpPr>
          <p:nvPr>
            <p:ph idx="1"/>
          </p:nvPr>
        </p:nvSpPr>
        <p:spPr>
          <a:xfrm>
            <a:off x="326023" y="1798074"/>
            <a:ext cx="7680960" cy="4627347"/>
          </a:xfrm>
          <a:prstGeom prst="rect">
            <a:avLst/>
          </a:prstGeom>
          <a:noFill/>
          <a:ln>
            <a:noFill/>
          </a:ln>
        </p:spPr>
        <p:txBody>
          <a:bodyPr spcFirstLastPara="1" vert="horz" wrap="square" lIns="91425" tIns="45700" rIns="91425" bIns="45700" rtlCol="0" anchor="t" anchorCtr="0">
            <a:normAutofit/>
          </a:bodyPr>
          <a:lstStyle/>
          <a:p>
            <a:pPr marL="285750" indent="-285750">
              <a:spcBef>
                <a:spcPts val="0"/>
              </a:spcBef>
              <a:spcAft>
                <a:spcPts val="0"/>
              </a:spcAft>
              <a:buSzPts val="1800"/>
              <a:buFont typeface="Arial"/>
              <a:buChar char="•"/>
            </a:pPr>
            <a:r>
              <a:rPr lang="ru-RU" dirty="0" err="1"/>
              <a:t>Tarbuck</a:t>
            </a:r>
            <a:r>
              <a:rPr lang="ru-RU" dirty="0"/>
              <a:t>, 349 (374 в </a:t>
            </a:r>
            <a:r>
              <a:rPr lang="ru-RU" dirty="0" err="1"/>
              <a:t>pdf</a:t>
            </a:r>
            <a:r>
              <a:rPr lang="ru-RU" dirty="0"/>
              <a:t>-файле)</a:t>
            </a:r>
            <a:endParaRPr dirty="0"/>
          </a:p>
        </p:txBody>
      </p:sp>
      <p:pic>
        <p:nvPicPr>
          <p:cNvPr id="744" name="Google Shape;744;p26"/>
          <p:cNvPicPr preferRelativeResize="0"/>
          <p:nvPr/>
        </p:nvPicPr>
        <p:blipFill rotWithShape="1">
          <a:blip r:embed="rId3">
            <a:alphaModFix/>
          </a:blip>
          <a:srcRect l="21357" r="1893"/>
          <a:stretch/>
        </p:blipFill>
        <p:spPr>
          <a:xfrm>
            <a:off x="0" y="2477193"/>
            <a:ext cx="5392189" cy="4429338"/>
          </a:xfrm>
          <a:prstGeom prst="rect">
            <a:avLst/>
          </a:prstGeom>
          <a:noFill/>
          <a:ln>
            <a:noFill/>
          </a:ln>
        </p:spPr>
      </p:pic>
      <p:pic>
        <p:nvPicPr>
          <p:cNvPr id="6" name="Picture 2">
            <a:extLst>
              <a:ext uri="{FF2B5EF4-FFF2-40B4-BE49-F238E27FC236}">
                <a16:creationId xmlns:a16="http://schemas.microsoft.com/office/drawing/2014/main" id="{3647FC3A-A6C7-4E77-A267-ECD1BF0645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7" r="1724"/>
          <a:stretch/>
        </p:blipFill>
        <p:spPr bwMode="auto">
          <a:xfrm>
            <a:off x="5392189" y="0"/>
            <a:ext cx="67998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90740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F571CB-D6CC-43DE-9454-7B3B989FC2C3}"/>
              </a:ext>
            </a:extLst>
          </p:cNvPr>
          <p:cNvSpPr>
            <a:spLocks noGrp="1"/>
          </p:cNvSpPr>
          <p:nvPr>
            <p:ph type="title"/>
          </p:nvPr>
        </p:nvSpPr>
        <p:spPr>
          <a:xfrm>
            <a:off x="83293" y="102446"/>
            <a:ext cx="5568478" cy="1658198"/>
          </a:xfrm>
        </p:spPr>
        <p:txBody>
          <a:bodyPr/>
          <a:lstStyle/>
          <a:p>
            <a:r>
              <a:rPr lang="en-US" dirty="0"/>
              <a:t>Fossils</a:t>
            </a:r>
            <a:endParaRPr lang="ru-KZ" dirty="0"/>
          </a:p>
        </p:txBody>
      </p:sp>
      <p:sp>
        <p:nvSpPr>
          <p:cNvPr id="3" name="Объект 2">
            <a:extLst>
              <a:ext uri="{FF2B5EF4-FFF2-40B4-BE49-F238E27FC236}">
                <a16:creationId xmlns:a16="http://schemas.microsoft.com/office/drawing/2014/main" id="{FE0856E6-559C-4ED7-BA54-21B73CA0B508}"/>
              </a:ext>
            </a:extLst>
          </p:cNvPr>
          <p:cNvSpPr>
            <a:spLocks noGrp="1"/>
          </p:cNvSpPr>
          <p:nvPr>
            <p:ph idx="1"/>
          </p:nvPr>
        </p:nvSpPr>
        <p:spPr>
          <a:xfrm>
            <a:off x="83294" y="1605064"/>
            <a:ext cx="5568478" cy="5000017"/>
          </a:xfrm>
        </p:spPr>
        <p:txBody>
          <a:bodyPr>
            <a:normAutofit lnSpcReduction="10000"/>
          </a:bodyPr>
          <a:lstStyle/>
          <a:p>
            <a:r>
              <a:rPr lang="en-US" b="1" dirty="0"/>
              <a:t>Fossils</a:t>
            </a:r>
            <a:r>
              <a:rPr lang="en-US" dirty="0"/>
              <a:t>, the remains or traces of prehistoric life, are important inclusions in sediment and sedimentary rocks. They are basic and important tools for interpreting the geologic past. The scientific study of fossils is called </a:t>
            </a:r>
            <a:r>
              <a:rPr lang="en-US" b="1" dirty="0"/>
              <a:t>paleontology</a:t>
            </a:r>
            <a:r>
              <a:rPr lang="en-US" dirty="0"/>
              <a:t>. It is an interdisciplinary science that blends geology and biology in an attempt to understand all aspects of the evolution of life over the vast expanse of geologic time. Knowing the nature of the life-forms that existed at a particular time helps researchers understand past environmental conditions. Further, fossils are important time indicators and play a key role in correlating rocks of similar ages that are from different places.</a:t>
            </a:r>
            <a:endParaRPr lang="ru-KZ" dirty="0"/>
          </a:p>
        </p:txBody>
      </p:sp>
      <p:pic>
        <p:nvPicPr>
          <p:cNvPr id="4" name="Рисунок 3">
            <a:extLst>
              <a:ext uri="{FF2B5EF4-FFF2-40B4-BE49-F238E27FC236}">
                <a16:creationId xmlns:a16="http://schemas.microsoft.com/office/drawing/2014/main" id="{B51EF275-9A2F-4232-B89C-196F2CF556B4}"/>
              </a:ext>
            </a:extLst>
          </p:cNvPr>
          <p:cNvPicPr>
            <a:picLocks noChangeAspect="1"/>
          </p:cNvPicPr>
          <p:nvPr/>
        </p:nvPicPr>
        <p:blipFill>
          <a:blip r:embed="rId2"/>
          <a:stretch>
            <a:fillRect/>
          </a:stretch>
        </p:blipFill>
        <p:spPr>
          <a:xfrm>
            <a:off x="5770613" y="0"/>
            <a:ext cx="6421388" cy="6858000"/>
          </a:xfrm>
          <a:prstGeom prst="rect">
            <a:avLst/>
          </a:prstGeom>
        </p:spPr>
      </p:pic>
    </p:spTree>
    <p:extLst>
      <p:ext uri="{BB962C8B-B14F-4D97-AF65-F5344CB8AC3E}">
        <p14:creationId xmlns:p14="http://schemas.microsoft.com/office/powerpoint/2010/main" val="349701102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17A0CD-CEE8-4212-903A-8A749D2117BD}"/>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C249AC4C-C6BD-41F7-BB96-7FE19D24F7CE}"/>
              </a:ext>
            </a:extLst>
          </p:cNvPr>
          <p:cNvSpPr>
            <a:spLocks noGrp="1"/>
          </p:cNvSpPr>
          <p:nvPr>
            <p:ph idx="1"/>
          </p:nvPr>
        </p:nvSpPr>
        <p:spPr>
          <a:xfrm>
            <a:off x="25458" y="499532"/>
            <a:ext cx="2240966" cy="6358467"/>
          </a:xfrm>
        </p:spPr>
        <p:txBody>
          <a:bodyPr/>
          <a:lstStyle/>
          <a:p>
            <a:r>
              <a:rPr lang="en-US" dirty="0"/>
              <a:t>Knowing the geological history of the Earth and the geochronological scale in general details can greatly help to understand what conditions on Earth we are talking about. But this is a very voluminous topic, and you should not go too deep into it.</a:t>
            </a:r>
            <a:endParaRPr lang="ru-KZ" dirty="0"/>
          </a:p>
        </p:txBody>
      </p:sp>
      <p:pic>
        <p:nvPicPr>
          <p:cNvPr id="4" name="Рисунок 3">
            <a:extLst>
              <a:ext uri="{FF2B5EF4-FFF2-40B4-BE49-F238E27FC236}">
                <a16:creationId xmlns:a16="http://schemas.microsoft.com/office/drawing/2014/main" id="{F8BBA70A-C2BE-4F09-8F06-A0A3E20680AC}"/>
              </a:ext>
            </a:extLst>
          </p:cNvPr>
          <p:cNvPicPr>
            <a:picLocks noChangeAspect="1"/>
          </p:cNvPicPr>
          <p:nvPr/>
        </p:nvPicPr>
        <p:blipFill>
          <a:blip r:embed="rId2"/>
          <a:stretch>
            <a:fillRect/>
          </a:stretch>
        </p:blipFill>
        <p:spPr>
          <a:xfrm>
            <a:off x="8718583" y="0"/>
            <a:ext cx="3473417" cy="6858000"/>
          </a:xfrm>
          <a:prstGeom prst="rect">
            <a:avLst/>
          </a:prstGeom>
        </p:spPr>
      </p:pic>
      <p:pic>
        <p:nvPicPr>
          <p:cNvPr id="5" name="Рисунок 4">
            <a:extLst>
              <a:ext uri="{FF2B5EF4-FFF2-40B4-BE49-F238E27FC236}">
                <a16:creationId xmlns:a16="http://schemas.microsoft.com/office/drawing/2014/main" id="{4CE57BEA-FCAA-44AD-8E77-BD6274AE2099}"/>
              </a:ext>
            </a:extLst>
          </p:cNvPr>
          <p:cNvPicPr>
            <a:picLocks noChangeAspect="1"/>
          </p:cNvPicPr>
          <p:nvPr/>
        </p:nvPicPr>
        <p:blipFill>
          <a:blip r:embed="rId3"/>
          <a:stretch>
            <a:fillRect/>
          </a:stretch>
        </p:blipFill>
        <p:spPr>
          <a:xfrm>
            <a:off x="2266423" y="0"/>
            <a:ext cx="6452160" cy="6858000"/>
          </a:xfrm>
          <a:prstGeom prst="rect">
            <a:avLst/>
          </a:prstGeom>
        </p:spPr>
      </p:pic>
    </p:spTree>
    <p:extLst>
      <p:ext uri="{BB962C8B-B14F-4D97-AF65-F5344CB8AC3E}">
        <p14:creationId xmlns:p14="http://schemas.microsoft.com/office/powerpoint/2010/main" val="102693829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607775-A0E1-4F7C-8FC7-1F7A3D956A01}"/>
              </a:ext>
            </a:extLst>
          </p:cNvPr>
          <p:cNvSpPr>
            <a:spLocks noGrp="1"/>
          </p:cNvSpPr>
          <p:nvPr>
            <p:ph type="title"/>
          </p:nvPr>
        </p:nvSpPr>
        <p:spPr>
          <a:xfrm>
            <a:off x="467333" y="0"/>
            <a:ext cx="11274333" cy="1193080"/>
          </a:xfrm>
        </p:spPr>
        <p:txBody>
          <a:bodyPr/>
          <a:lstStyle/>
          <a:p>
            <a:r>
              <a:rPr lang="en-US" dirty="0"/>
              <a:t>Correlation of strata on different sites</a:t>
            </a:r>
            <a:endParaRPr lang="ru-KZ" dirty="0"/>
          </a:p>
        </p:txBody>
      </p:sp>
      <p:sp>
        <p:nvSpPr>
          <p:cNvPr id="3" name="Объект 2">
            <a:extLst>
              <a:ext uri="{FF2B5EF4-FFF2-40B4-BE49-F238E27FC236}">
                <a16:creationId xmlns:a16="http://schemas.microsoft.com/office/drawing/2014/main" id="{7EA05E67-ECD7-435D-8F7C-5018959FF9A1}"/>
              </a:ext>
            </a:extLst>
          </p:cNvPr>
          <p:cNvSpPr>
            <a:spLocks noGrp="1"/>
          </p:cNvSpPr>
          <p:nvPr>
            <p:ph idx="1"/>
          </p:nvPr>
        </p:nvSpPr>
        <p:spPr>
          <a:xfrm>
            <a:off x="987941" y="6417262"/>
            <a:ext cx="10753725" cy="440738"/>
          </a:xfrm>
        </p:spPr>
        <p:txBody>
          <a:bodyPr/>
          <a:lstStyle/>
          <a:p>
            <a:r>
              <a:rPr lang="en-US" dirty="0"/>
              <a:t>Essentials of Geology – 512 </a:t>
            </a:r>
            <a:r>
              <a:rPr lang="en-US" b="1" dirty="0"/>
              <a:t>page pdf</a:t>
            </a:r>
          </a:p>
          <a:p>
            <a:endParaRPr lang="ru-KZ" dirty="0"/>
          </a:p>
        </p:txBody>
      </p:sp>
      <p:pic>
        <p:nvPicPr>
          <p:cNvPr id="5" name="Рисунок 4">
            <a:extLst>
              <a:ext uri="{FF2B5EF4-FFF2-40B4-BE49-F238E27FC236}">
                <a16:creationId xmlns:a16="http://schemas.microsoft.com/office/drawing/2014/main" id="{E3007C03-2AB2-45B3-93D2-B7654443ED05}"/>
              </a:ext>
            </a:extLst>
          </p:cNvPr>
          <p:cNvPicPr>
            <a:picLocks noChangeAspect="1"/>
          </p:cNvPicPr>
          <p:nvPr/>
        </p:nvPicPr>
        <p:blipFill>
          <a:blip r:embed="rId2"/>
          <a:stretch>
            <a:fillRect/>
          </a:stretch>
        </p:blipFill>
        <p:spPr>
          <a:xfrm>
            <a:off x="6063043" y="1292989"/>
            <a:ext cx="6128957" cy="4630522"/>
          </a:xfrm>
          <a:prstGeom prst="rect">
            <a:avLst/>
          </a:prstGeom>
        </p:spPr>
      </p:pic>
      <p:pic>
        <p:nvPicPr>
          <p:cNvPr id="2052" name="Picture 4" descr="Rock &amp; Fossil Correlation">
            <a:extLst>
              <a:ext uri="{FF2B5EF4-FFF2-40B4-BE49-F238E27FC236}">
                <a16:creationId xmlns:a16="http://schemas.microsoft.com/office/drawing/2014/main" id="{AC3512E4-4632-43EC-B5A0-FB278D97E8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56" r="14792"/>
          <a:stretch/>
        </p:blipFill>
        <p:spPr bwMode="auto">
          <a:xfrm>
            <a:off x="0" y="1292989"/>
            <a:ext cx="6063043" cy="463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21902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g1806eebeb3a_0_62"/>
          <p:cNvSpPr txBox="1">
            <a:spLocks noGrp="1"/>
          </p:cNvSpPr>
          <p:nvPr>
            <p:ph type="ctrTitle"/>
          </p:nvPr>
        </p:nvSpPr>
        <p:spPr>
          <a:xfrm>
            <a:off x="1418272" y="350196"/>
            <a:ext cx="9355455" cy="4023600"/>
          </a:xfrm>
          <a:prstGeom prst="rect">
            <a:avLst/>
          </a:prstGeom>
        </p:spPr>
        <p:txBody>
          <a:bodyPr spcFirstLastPara="1" vert="horz" wrap="square" lIns="91425" tIns="45700" rIns="91425" bIns="45700" rtlCol="0" anchor="b" anchorCtr="0">
            <a:normAutofit/>
          </a:bodyPr>
          <a:lstStyle/>
          <a:p>
            <a:pPr algn="ctr">
              <a:spcBef>
                <a:spcPts val="0"/>
              </a:spcBef>
            </a:pPr>
            <a:br>
              <a:rPr lang="en-US" dirty="0"/>
            </a:br>
            <a:r>
              <a:rPr lang="en-US" sz="6600" dirty="0">
                <a:solidFill>
                  <a:schemeClr val="bg1"/>
                </a:solidFill>
              </a:rPr>
              <a:t>Section IX: </a:t>
            </a:r>
            <a:br>
              <a:rPr lang="en-US" sz="6600" dirty="0">
                <a:solidFill>
                  <a:schemeClr val="bg1"/>
                </a:solidFill>
              </a:rPr>
            </a:br>
            <a:r>
              <a:rPr lang="en-US" sz="6600" b="1" dirty="0">
                <a:solidFill>
                  <a:schemeClr val="bg1"/>
                </a:solidFill>
                <a:effectLst>
                  <a:outerShdw blurRad="38100" dist="38100" dir="2700000" algn="tl">
                    <a:srgbClr val="000000">
                      <a:alpha val="43137"/>
                    </a:srgbClr>
                  </a:outerShdw>
                </a:effectLst>
              </a:rPr>
              <a:t>Metamorphic rocks</a:t>
            </a:r>
            <a:endParaRPr b="1" dirty="0">
              <a:solidFill>
                <a:schemeClr val="bg1"/>
              </a:solidFill>
              <a:effectLst>
                <a:outerShdw blurRad="38100" dist="38100" dir="2700000" algn="tl">
                  <a:srgbClr val="000000">
                    <a:alpha val="43137"/>
                  </a:srgbClr>
                </a:outerShdw>
              </a:effectLst>
            </a:endParaRPr>
          </a:p>
        </p:txBody>
      </p:sp>
      <p:sp>
        <p:nvSpPr>
          <p:cNvPr id="548" name="Google Shape;548;g1806eebeb3a_0_62"/>
          <p:cNvSpPr txBox="1">
            <a:spLocks noGrp="1"/>
          </p:cNvSpPr>
          <p:nvPr>
            <p:ph type="subTitle" idx="1"/>
          </p:nvPr>
        </p:nvSpPr>
        <p:spPr>
          <a:prstGeom prst="rect">
            <a:avLst/>
          </a:prstGeom>
        </p:spPr>
        <p:txBody>
          <a:bodyPr spcFirstLastPara="1" vert="horz" wrap="square" lIns="91425" tIns="45700" rIns="91425" bIns="45700" rtlCol="0" anchor="t" anchorCtr="0">
            <a:normAutofit/>
          </a:bodyPr>
          <a:lstStyle/>
          <a:p>
            <a:pPr>
              <a:spcBef>
                <a:spcPts val="1200"/>
              </a:spcBef>
              <a:spcAft>
                <a:spcPts val="0"/>
              </a:spcAft>
            </a:pPr>
            <a:endParaRPr/>
          </a:p>
        </p:txBody>
      </p:sp>
    </p:spTree>
    <p:extLst>
      <p:ext uri="{BB962C8B-B14F-4D97-AF65-F5344CB8AC3E}">
        <p14:creationId xmlns:p14="http://schemas.microsoft.com/office/powerpoint/2010/main" val="357188757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4" name="Google Shape;704;p22"/>
          <p:cNvSpPr txBox="1">
            <a:spLocks noGrp="1"/>
          </p:cNvSpPr>
          <p:nvPr>
            <p:ph type="title"/>
          </p:nvPr>
        </p:nvSpPr>
        <p:spPr>
          <a:xfrm>
            <a:off x="7548664" y="13335"/>
            <a:ext cx="4643335" cy="1181221"/>
          </a:xfrm>
          <a:prstGeom prst="rect">
            <a:avLst/>
          </a:prstGeom>
          <a:noFill/>
          <a:ln>
            <a:noFill/>
          </a:ln>
        </p:spPr>
        <p:txBody>
          <a:bodyPr spcFirstLastPara="1" vert="horz" wrap="square" lIns="91425" tIns="45700" rIns="91425" bIns="45700" rtlCol="0" anchor="b" anchorCtr="0">
            <a:noAutofit/>
          </a:bodyPr>
          <a:lstStyle/>
          <a:p>
            <a:pPr algn="ctr">
              <a:spcBef>
                <a:spcPts val="0"/>
              </a:spcBef>
              <a:buClr>
                <a:schemeClr val="lt1"/>
              </a:buClr>
              <a:buSzPct val="100000"/>
            </a:pPr>
            <a:r>
              <a:rPr lang="en-US" sz="4000" b="1" dirty="0"/>
              <a:t>Types of metamorphism</a:t>
            </a:r>
            <a:endParaRPr sz="4000" b="1" dirty="0"/>
          </a:p>
        </p:txBody>
      </p:sp>
      <p:graphicFrame>
        <p:nvGraphicFramePr>
          <p:cNvPr id="2" name="Объект 1">
            <a:extLst>
              <a:ext uri="{FF2B5EF4-FFF2-40B4-BE49-F238E27FC236}">
                <a16:creationId xmlns:a16="http://schemas.microsoft.com/office/drawing/2014/main" id="{397CDF23-E66D-4101-8A0C-4C16FE0D1630}"/>
              </a:ext>
            </a:extLst>
          </p:cNvPr>
          <p:cNvGraphicFramePr>
            <a:graphicFrameLocks noGrp="1"/>
          </p:cNvGraphicFramePr>
          <p:nvPr>
            <p:ph idx="1"/>
          </p:nvPr>
        </p:nvGraphicFramePr>
        <p:xfrm>
          <a:off x="7402749" y="1194556"/>
          <a:ext cx="4789250" cy="5685060"/>
        </p:xfrm>
        <a:graphic>
          <a:graphicData uri="http://schemas.openxmlformats.org/drawingml/2006/table">
            <a:tbl>
              <a:tblPr/>
              <a:tblGrid>
                <a:gridCol w="2394625">
                  <a:extLst>
                    <a:ext uri="{9D8B030D-6E8A-4147-A177-3AD203B41FA5}">
                      <a16:colId xmlns:a16="http://schemas.microsoft.com/office/drawing/2014/main" val="1695428955"/>
                    </a:ext>
                  </a:extLst>
                </a:gridCol>
                <a:gridCol w="2394625">
                  <a:extLst>
                    <a:ext uri="{9D8B030D-6E8A-4147-A177-3AD203B41FA5}">
                      <a16:colId xmlns:a16="http://schemas.microsoft.com/office/drawing/2014/main" val="2136128383"/>
                    </a:ext>
                  </a:extLst>
                </a:gridCol>
              </a:tblGrid>
              <a:tr h="629272">
                <a:tc>
                  <a:txBody>
                    <a:bodyPr/>
                    <a:lstStyle/>
                    <a:p>
                      <a:pPr algn="ctr"/>
                      <a:r>
                        <a:rPr lang="ru-RU" b="1">
                          <a:effectLst/>
                        </a:rPr>
                        <a:t>Тип метаморфизма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ru-RU" b="1" dirty="0">
                          <a:effectLst/>
                        </a:rPr>
                        <a:t>Факторы метаморфизма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944100183"/>
                  </a:ext>
                </a:extLst>
              </a:tr>
              <a:tr h="1101225">
                <a:tc>
                  <a:txBody>
                    <a:bodyPr/>
                    <a:lstStyle/>
                    <a:p>
                      <a:r>
                        <a:rPr lang="ru-RU" dirty="0">
                          <a:effectLst/>
                        </a:rPr>
                        <a:t>Метаморфизм погружения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a:effectLst/>
                        </a:rPr>
                        <a:t>Увеличение давления, циркуляция водных растворов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016335"/>
                  </a:ext>
                </a:extLst>
              </a:tr>
              <a:tr h="629272">
                <a:tc>
                  <a:txBody>
                    <a:bodyPr/>
                    <a:lstStyle/>
                    <a:p>
                      <a:r>
                        <a:rPr lang="ru-RU" dirty="0">
                          <a:effectLst/>
                        </a:rPr>
                        <a:t>Метаморфизм нагревания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a:effectLst/>
                        </a:rPr>
                        <a:t>Рост температуры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922694"/>
                  </a:ext>
                </a:extLst>
              </a:tr>
              <a:tr h="1101225">
                <a:tc>
                  <a:txBody>
                    <a:bodyPr/>
                    <a:lstStyle/>
                    <a:p>
                      <a:r>
                        <a:rPr lang="ru-RU" dirty="0">
                          <a:effectLst/>
                        </a:rPr>
                        <a:t>Метаморфизм гидратации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dirty="0">
                          <a:effectLst/>
                        </a:rPr>
                        <a:t>Взаимодействие горных пород с водными растворами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3745428"/>
                  </a:ext>
                </a:extLst>
              </a:tr>
              <a:tr h="1101225">
                <a:tc>
                  <a:txBody>
                    <a:bodyPr/>
                    <a:lstStyle/>
                    <a:p>
                      <a:r>
                        <a:rPr lang="ru-RU">
                          <a:effectLst/>
                        </a:rPr>
                        <a:t>Дислокационный метаморфизм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dirty="0">
                          <a:effectLst/>
                        </a:rPr>
                        <a:t>Тектонические деформации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0465259"/>
                  </a:ext>
                </a:extLst>
              </a:tr>
              <a:tr h="1101225">
                <a:tc>
                  <a:txBody>
                    <a:bodyPr/>
                    <a:lstStyle/>
                    <a:p>
                      <a:r>
                        <a:rPr lang="ru-RU">
                          <a:effectLst/>
                        </a:rPr>
                        <a:t>Импактный (ударный) метаморфизм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dirty="0">
                          <a:effectLst/>
                        </a:rPr>
                        <a:t>Падение крупных метеоритов, мощные эндогенные взрывы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332141"/>
                  </a:ext>
                </a:extLst>
              </a:tr>
            </a:tbl>
          </a:graphicData>
        </a:graphic>
      </p:graphicFrame>
      <p:pic>
        <p:nvPicPr>
          <p:cNvPr id="5" name="Рисунок 4">
            <a:extLst>
              <a:ext uri="{FF2B5EF4-FFF2-40B4-BE49-F238E27FC236}">
                <a16:creationId xmlns:a16="http://schemas.microsoft.com/office/drawing/2014/main" id="{40EF8E3E-CA80-4172-9DCB-36583CF98A6D}"/>
              </a:ext>
            </a:extLst>
          </p:cNvPr>
          <p:cNvPicPr>
            <a:picLocks noChangeAspect="1"/>
          </p:cNvPicPr>
          <p:nvPr/>
        </p:nvPicPr>
        <p:blipFill>
          <a:blip r:embed="rId3"/>
          <a:stretch>
            <a:fillRect/>
          </a:stretch>
        </p:blipFill>
        <p:spPr>
          <a:xfrm>
            <a:off x="-1" y="-8281"/>
            <a:ext cx="7402749" cy="5317166"/>
          </a:xfrm>
          <a:prstGeom prst="rect">
            <a:avLst/>
          </a:prstGeom>
        </p:spPr>
      </p:pic>
      <p:sp>
        <p:nvSpPr>
          <p:cNvPr id="4" name="Прямоугольник 3">
            <a:extLst>
              <a:ext uri="{FF2B5EF4-FFF2-40B4-BE49-F238E27FC236}">
                <a16:creationId xmlns:a16="http://schemas.microsoft.com/office/drawing/2014/main" id="{128A711B-7187-4E84-8940-32C7AB8F3CC3}"/>
              </a:ext>
            </a:extLst>
          </p:cNvPr>
          <p:cNvSpPr/>
          <p:nvPr/>
        </p:nvSpPr>
        <p:spPr>
          <a:xfrm>
            <a:off x="-2" y="5432531"/>
            <a:ext cx="7402749" cy="1323439"/>
          </a:xfrm>
          <a:prstGeom prst="rect">
            <a:avLst/>
          </a:prstGeom>
        </p:spPr>
        <p:txBody>
          <a:bodyPr wrap="square">
            <a:spAutoFit/>
          </a:bodyPr>
          <a:lstStyle/>
          <a:p>
            <a:r>
              <a:rPr lang="en-US" sz="2000" dirty="0"/>
              <a:t>Heat, pressure (constant/variable), and chemically active liquids are the three factors that trigger metamorphism reactions. Any one of them can cause metamorphism by itself, or all three can have an effect at the same time.</a:t>
            </a:r>
            <a:endParaRPr lang="ru-KZ" sz="2000" dirty="0"/>
          </a:p>
        </p:txBody>
      </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2" name="Google Shape;712;g1b5ec05ee05_0_99"/>
          <p:cNvSpPr txBox="1">
            <a:spLocks noGrp="1"/>
          </p:cNvSpPr>
          <p:nvPr>
            <p:ph type="title"/>
          </p:nvPr>
        </p:nvSpPr>
        <p:spPr>
          <a:xfrm>
            <a:off x="28263" y="0"/>
            <a:ext cx="3508731" cy="1658198"/>
          </a:xfrm>
          <a:prstGeom prst="rect">
            <a:avLst/>
          </a:prstGeom>
        </p:spPr>
        <p:txBody>
          <a:bodyPr spcFirstLastPara="1" vert="horz" wrap="square" lIns="91425" tIns="45700" rIns="91425" bIns="45700" rtlCol="0" anchor="b" anchorCtr="0">
            <a:normAutofit/>
          </a:bodyPr>
          <a:lstStyle/>
          <a:p>
            <a:pPr>
              <a:spcBef>
                <a:spcPts val="400"/>
              </a:spcBef>
            </a:pPr>
            <a:r>
              <a:rPr lang="en-US" sz="4800" dirty="0"/>
              <a:t>Metamorphic Grade</a:t>
            </a:r>
            <a:endParaRPr sz="4800" dirty="0"/>
          </a:p>
        </p:txBody>
      </p:sp>
      <p:sp>
        <p:nvSpPr>
          <p:cNvPr id="711" name="Google Shape;711;g1b5ec05ee05_0_99"/>
          <p:cNvSpPr txBox="1">
            <a:spLocks noGrp="1"/>
          </p:cNvSpPr>
          <p:nvPr>
            <p:ph idx="1"/>
          </p:nvPr>
        </p:nvSpPr>
        <p:spPr>
          <a:xfrm>
            <a:off x="28263" y="1658198"/>
            <a:ext cx="3508731" cy="4825729"/>
          </a:xfrm>
          <a:prstGeom prst="rect">
            <a:avLst/>
          </a:prstGeom>
        </p:spPr>
        <p:txBody>
          <a:bodyPr spcFirstLastPara="1" vert="horz" wrap="square" lIns="91425" tIns="45700" rIns="91425" bIns="45700" rtlCol="0" anchor="t" anchorCtr="0">
            <a:normAutofit/>
          </a:bodyPr>
          <a:lstStyle/>
          <a:p>
            <a:pPr marL="0" indent="0">
              <a:spcBef>
                <a:spcPts val="1200"/>
              </a:spcBef>
              <a:spcAft>
                <a:spcPts val="0"/>
              </a:spcAft>
              <a:buNone/>
            </a:pPr>
            <a:endParaRPr dirty="0"/>
          </a:p>
        </p:txBody>
      </p:sp>
      <p:pic>
        <p:nvPicPr>
          <p:cNvPr id="713" name="Google Shape;713;g1b5ec05ee05_0_99"/>
          <p:cNvPicPr preferRelativeResize="0"/>
          <p:nvPr/>
        </p:nvPicPr>
        <p:blipFill>
          <a:blip r:embed="rId3">
            <a:alphaModFix/>
          </a:blip>
          <a:stretch>
            <a:fillRect/>
          </a:stretch>
        </p:blipFill>
        <p:spPr>
          <a:xfrm>
            <a:off x="3536994" y="0"/>
            <a:ext cx="8655006" cy="6806575"/>
          </a:xfrm>
          <a:prstGeom prst="rect">
            <a:avLst/>
          </a:prstGeom>
          <a:noFill/>
          <a:ln>
            <a:noFill/>
          </a:ln>
        </p:spPr>
      </p:pic>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20" name="Google Shape;720;g1b5ec05ee05_0_106"/>
          <p:cNvSpPr txBox="1">
            <a:spLocks noGrp="1"/>
          </p:cNvSpPr>
          <p:nvPr>
            <p:ph type="title"/>
          </p:nvPr>
        </p:nvSpPr>
        <p:spPr>
          <a:prstGeom prst="rect">
            <a:avLst/>
          </a:prstGeom>
        </p:spPr>
        <p:txBody>
          <a:bodyPr spcFirstLastPara="1" vert="horz" wrap="square" lIns="91425" tIns="45700" rIns="91425" bIns="45700" rtlCol="0" anchor="b" anchorCtr="0">
            <a:normAutofit/>
          </a:bodyPr>
          <a:lstStyle/>
          <a:p>
            <a:pPr>
              <a:spcBef>
                <a:spcPts val="400"/>
              </a:spcBef>
            </a:pPr>
            <a:endParaRPr/>
          </a:p>
        </p:txBody>
      </p:sp>
      <p:sp>
        <p:nvSpPr>
          <p:cNvPr id="719" name="Google Shape;719;g1b5ec05ee05_0_106"/>
          <p:cNvSpPr txBox="1">
            <a:spLocks noGrp="1"/>
          </p:cNvSpPr>
          <p:nvPr>
            <p:ph idx="1"/>
          </p:nvPr>
        </p:nvSpPr>
        <p:spPr>
          <a:prstGeom prst="rect">
            <a:avLst/>
          </a:prstGeom>
        </p:spPr>
        <p:txBody>
          <a:bodyPr spcFirstLastPara="1" vert="horz" wrap="square" lIns="91425" tIns="45700" rIns="91425" bIns="45700" rtlCol="0" anchor="t" anchorCtr="0">
            <a:normAutofit/>
          </a:bodyPr>
          <a:lstStyle/>
          <a:p>
            <a:pPr marL="0" indent="0">
              <a:spcBef>
                <a:spcPts val="1200"/>
              </a:spcBef>
              <a:spcAft>
                <a:spcPts val="0"/>
              </a:spcAft>
              <a:buNone/>
            </a:pPr>
            <a:endParaRPr/>
          </a:p>
        </p:txBody>
      </p:sp>
      <p:pic>
        <p:nvPicPr>
          <p:cNvPr id="721" name="Google Shape;721;g1b5ec05ee05_0_106"/>
          <p:cNvPicPr preferRelativeResize="0"/>
          <p:nvPr/>
        </p:nvPicPr>
        <p:blipFill>
          <a:blip r:embed="rId3">
            <a:alphaModFix/>
          </a:blip>
          <a:stretch>
            <a:fillRect/>
          </a:stretch>
        </p:blipFill>
        <p:spPr>
          <a:xfrm>
            <a:off x="1894975" y="1"/>
            <a:ext cx="8402052" cy="6857999"/>
          </a:xfrm>
          <a:prstGeom prst="rect">
            <a:avLst/>
          </a:prstGeom>
          <a:noFill/>
          <a:ln>
            <a:noFill/>
          </a:ln>
        </p:spPr>
      </p:pic>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459975-672E-42AF-8C73-2C3C69FEBE8D}"/>
              </a:ext>
            </a:extLst>
          </p:cNvPr>
          <p:cNvSpPr>
            <a:spLocks noGrp="1"/>
          </p:cNvSpPr>
          <p:nvPr>
            <p:ph type="title"/>
          </p:nvPr>
        </p:nvSpPr>
        <p:spPr>
          <a:xfrm>
            <a:off x="443597" y="-157953"/>
            <a:ext cx="10772775" cy="1080135"/>
          </a:xfrm>
        </p:spPr>
        <p:txBody>
          <a:bodyPr/>
          <a:lstStyle/>
          <a:p>
            <a:r>
              <a:rPr lang="en-US" dirty="0"/>
              <a:t>Role of temperature</a:t>
            </a:r>
            <a:endParaRPr lang="ru-KZ" dirty="0"/>
          </a:p>
        </p:txBody>
      </p:sp>
      <p:sp>
        <p:nvSpPr>
          <p:cNvPr id="3" name="Объект 2">
            <a:extLst>
              <a:ext uri="{FF2B5EF4-FFF2-40B4-BE49-F238E27FC236}">
                <a16:creationId xmlns:a16="http://schemas.microsoft.com/office/drawing/2014/main" id="{42388CAA-00E4-4F69-8BC5-68BE96CEB6C3}"/>
              </a:ext>
            </a:extLst>
          </p:cNvPr>
          <p:cNvSpPr>
            <a:spLocks noGrp="1"/>
          </p:cNvSpPr>
          <p:nvPr>
            <p:ph idx="1"/>
          </p:nvPr>
        </p:nvSpPr>
        <p:spPr>
          <a:xfrm>
            <a:off x="0" y="671210"/>
            <a:ext cx="12192000" cy="4017158"/>
          </a:xfrm>
        </p:spPr>
        <p:txBody>
          <a:bodyPr/>
          <a:lstStyle/>
          <a:p>
            <a:r>
              <a:rPr lang="en-US" dirty="0"/>
              <a:t>Temperature plays a major role in the behavior of rocks. Where temperatures are high (deep in Earth’s crust or adjacent to a heat source such as a magma chamber), rocks are nearer their melting temperatures and are therefore weaker and more capable of ductile deformation (see Figure 11.4). Near the surface or in a comparatively cool environment such as a subduction zone, rocks are more brittle and prone to fracture. This behavior is completely familiar: A cold chocolate bar snaps between your teeth, whereas a warm one bends in your hand. </a:t>
            </a:r>
            <a:endParaRPr lang="ru-KZ" dirty="0"/>
          </a:p>
        </p:txBody>
      </p:sp>
      <p:pic>
        <p:nvPicPr>
          <p:cNvPr id="5" name="Рисунок 4">
            <a:extLst>
              <a:ext uri="{FF2B5EF4-FFF2-40B4-BE49-F238E27FC236}">
                <a16:creationId xmlns:a16="http://schemas.microsoft.com/office/drawing/2014/main" id="{D3F75BE3-61C3-4281-A958-B4C3643FB271}"/>
              </a:ext>
            </a:extLst>
          </p:cNvPr>
          <p:cNvPicPr>
            <a:picLocks noChangeAspect="1"/>
          </p:cNvPicPr>
          <p:nvPr/>
        </p:nvPicPr>
        <p:blipFill rotWithShape="1">
          <a:blip r:embed="rId2"/>
          <a:srcRect t="2987" r="1782" b="6063"/>
          <a:stretch/>
        </p:blipFill>
        <p:spPr>
          <a:xfrm>
            <a:off x="1108952" y="2631103"/>
            <a:ext cx="10202567" cy="4226897"/>
          </a:xfrm>
          <a:prstGeom prst="rect">
            <a:avLst/>
          </a:prstGeom>
        </p:spPr>
      </p:pic>
    </p:spTree>
    <p:extLst>
      <p:ext uri="{BB962C8B-B14F-4D97-AF65-F5344CB8AC3E}">
        <p14:creationId xmlns:p14="http://schemas.microsoft.com/office/powerpoint/2010/main" val="199262830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Google Shape;556;g1b2286ae966_0_108"/>
          <p:cNvSpPr txBox="1">
            <a:spLocks noGrp="1"/>
          </p:cNvSpPr>
          <p:nvPr>
            <p:ph type="ctrTitle"/>
          </p:nvPr>
        </p:nvSpPr>
        <p:spPr>
          <a:prstGeom prst="rect">
            <a:avLst/>
          </a:prstGeom>
        </p:spPr>
        <p:txBody>
          <a:bodyPr spcFirstLastPara="1" vert="horz" wrap="square" lIns="91425" tIns="45700" rIns="91425" bIns="45700" rtlCol="0" anchor="b" anchorCtr="0">
            <a:normAutofit/>
          </a:bodyPr>
          <a:lstStyle/>
          <a:p>
            <a:pPr>
              <a:spcBef>
                <a:spcPts val="0"/>
              </a:spcBef>
            </a:pPr>
            <a:endParaRPr/>
          </a:p>
        </p:txBody>
      </p:sp>
      <p:sp>
        <p:nvSpPr>
          <p:cNvPr id="555" name="Google Shape;555;g1b2286ae966_0_108"/>
          <p:cNvSpPr txBox="1">
            <a:spLocks noGrp="1"/>
          </p:cNvSpPr>
          <p:nvPr>
            <p:ph type="subTitle" idx="1"/>
          </p:nvPr>
        </p:nvSpPr>
        <p:spPr>
          <a:prstGeom prst="rect">
            <a:avLst/>
          </a:prstGeom>
        </p:spPr>
        <p:txBody>
          <a:bodyPr spcFirstLastPara="1" vert="horz" wrap="square" lIns="91425" tIns="45700" rIns="91425" bIns="45700" rtlCol="0" anchor="t" anchorCtr="0">
            <a:normAutofit/>
          </a:bodyPr>
          <a:lstStyle/>
          <a:p>
            <a:pPr>
              <a:spcBef>
                <a:spcPts val="1200"/>
              </a:spcBef>
              <a:spcAft>
                <a:spcPts val="0"/>
              </a:spcAft>
            </a:pPr>
            <a:endParaRPr/>
          </a:p>
        </p:txBody>
      </p:sp>
      <p:pic>
        <p:nvPicPr>
          <p:cNvPr id="557" name="Google Shape;557;g1b2286ae966_0_108"/>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35608961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6AB6E6E7-3161-4025-8144-581C812A5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177" y="3910519"/>
            <a:ext cx="3461815" cy="294448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C37508D9-3B87-4349-B531-EFF571E0BF07}"/>
              </a:ext>
            </a:extLst>
          </p:cNvPr>
          <p:cNvSpPr>
            <a:spLocks noGrp="1"/>
          </p:cNvSpPr>
          <p:nvPr>
            <p:ph type="title"/>
          </p:nvPr>
        </p:nvSpPr>
        <p:spPr>
          <a:xfrm>
            <a:off x="151362" y="1"/>
            <a:ext cx="12040638" cy="924128"/>
          </a:xfrm>
        </p:spPr>
        <p:txBody>
          <a:bodyPr>
            <a:normAutofit/>
          </a:bodyPr>
          <a:lstStyle/>
          <a:p>
            <a:r>
              <a:rPr lang="en-US" dirty="0"/>
              <a:t>Role of chemically active fluids</a:t>
            </a:r>
            <a:endParaRPr lang="ru-KZ" dirty="0"/>
          </a:p>
        </p:txBody>
      </p:sp>
      <p:sp>
        <p:nvSpPr>
          <p:cNvPr id="3" name="Объект 2">
            <a:extLst>
              <a:ext uri="{FF2B5EF4-FFF2-40B4-BE49-F238E27FC236}">
                <a16:creationId xmlns:a16="http://schemas.microsoft.com/office/drawing/2014/main" id="{A7D69245-3B3C-4D0B-BD15-F89250121D5C}"/>
              </a:ext>
            </a:extLst>
          </p:cNvPr>
          <p:cNvSpPr>
            <a:spLocks noGrp="1"/>
          </p:cNvSpPr>
          <p:nvPr>
            <p:ph idx="1"/>
          </p:nvPr>
        </p:nvSpPr>
        <p:spPr>
          <a:xfrm>
            <a:off x="151362" y="807395"/>
            <a:ext cx="11930391" cy="2944485"/>
          </a:xfrm>
        </p:spPr>
        <p:txBody>
          <a:bodyPr>
            <a:normAutofit/>
          </a:bodyPr>
          <a:lstStyle/>
          <a:p>
            <a:r>
              <a:rPr lang="en-US" dirty="0"/>
              <a:t>Metamorphic processes can alter a rock’s mineralogy by introducing or removing chemical components that are soluble in heated water. Hydrothermal fluids accelerate metamorphic chemical reactions because they carry dissolved carbon dioxide as well as other chemical substances— such as sodium, potassium, silica, copper, and zinc—that are soluble in hot water under pressure. As hydrothermal solutions percolate up to the shallower parts of the crust, they react with the rocks they penetrate, changing their chemical and mineral compositions and sometimes completely replacing one mineral with another without changing the rock’s texture. This kind of change in a rock’s composition by fluid transport of chemical substances into or out of it is called </a:t>
            </a:r>
            <a:r>
              <a:rPr lang="en-US" b="1" dirty="0"/>
              <a:t>metasomatism</a:t>
            </a:r>
            <a:r>
              <a:rPr lang="en-US" dirty="0"/>
              <a:t>.</a:t>
            </a:r>
            <a:endParaRPr lang="ru-KZ" dirty="0"/>
          </a:p>
        </p:txBody>
      </p:sp>
      <p:pic>
        <p:nvPicPr>
          <p:cNvPr id="5122" name="Picture 2" descr="Metasomatism Cut Out Stock Images &amp; Pictures - Alamy">
            <a:extLst>
              <a:ext uri="{FF2B5EF4-FFF2-40B4-BE49-F238E27FC236}">
                <a16:creationId xmlns:a16="http://schemas.microsoft.com/office/drawing/2014/main" id="{C667BC2F-5842-479C-8C16-6BF931CB9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55"/>
          <a:stretch/>
        </p:blipFill>
        <p:spPr bwMode="auto">
          <a:xfrm>
            <a:off x="110247" y="3910519"/>
            <a:ext cx="4114207" cy="294748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04F389BA-40DB-4AB5-A74B-38FFC8B0ED2D}"/>
              </a:ext>
            </a:extLst>
          </p:cNvPr>
          <p:cNvSpPr/>
          <p:nvPr/>
        </p:nvSpPr>
        <p:spPr>
          <a:xfrm>
            <a:off x="7588992" y="3811012"/>
            <a:ext cx="4623565" cy="3046988"/>
          </a:xfrm>
          <a:prstGeom prst="rect">
            <a:avLst/>
          </a:prstGeom>
        </p:spPr>
        <p:txBody>
          <a:bodyPr wrap="square">
            <a:spAutoFit/>
          </a:bodyPr>
          <a:lstStyle/>
          <a:p>
            <a:r>
              <a:rPr lang="ru-KZ" sz="1600" dirty="0"/>
              <a:t>Особый тип метасоматоза возникает, когда горячий плутон проникает в карбонатные породы, такие как известняк. Магматические флюиды, богатые кремнеземом, кальцием, магнием, железом и другими элементами, могут кардинально изменить химический состав известняка, образуя минералы, которые обычно не содержатся ни в магматической породе, ни в известняке. В результате образуется порода под названием </a:t>
            </a:r>
            <a:r>
              <a:rPr lang="ru-KZ" sz="1600" b="1" dirty="0"/>
              <a:t>скарн</a:t>
            </a:r>
            <a:r>
              <a:rPr lang="ru-KZ" sz="1600" dirty="0"/>
              <a:t>, содержащая, среди прочего, такие минералы, как гранат, эпидот, магнетит и пироксен</a:t>
            </a:r>
            <a:r>
              <a:rPr lang="en-US" sz="1600" dirty="0"/>
              <a:t> (</a:t>
            </a:r>
            <a:r>
              <a:rPr lang="ru-RU" sz="1600" dirty="0"/>
              <a:t>второе фото слева).</a:t>
            </a:r>
            <a:endParaRPr lang="ru-KZ" sz="1600" dirty="0"/>
          </a:p>
        </p:txBody>
      </p:sp>
    </p:spTree>
    <p:extLst>
      <p:ext uri="{BB962C8B-B14F-4D97-AF65-F5344CB8AC3E}">
        <p14:creationId xmlns:p14="http://schemas.microsoft.com/office/powerpoint/2010/main" val="179099234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8" name="Google Shape;728;g1b2286ae966_0_137"/>
          <p:cNvSpPr txBox="1">
            <a:spLocks noGrp="1"/>
          </p:cNvSpPr>
          <p:nvPr>
            <p:ph type="title"/>
          </p:nvPr>
        </p:nvSpPr>
        <p:spPr>
          <a:xfrm>
            <a:off x="5160462" y="223608"/>
            <a:ext cx="6898512" cy="1887293"/>
          </a:xfrm>
          <a:prstGeom prst="rect">
            <a:avLst/>
          </a:prstGeom>
        </p:spPr>
        <p:txBody>
          <a:bodyPr spcFirstLastPara="1" vert="horz" wrap="square" lIns="91425" tIns="45700" rIns="91425" bIns="45700" rtlCol="0" anchor="b" anchorCtr="0">
            <a:normAutofit fontScale="90000"/>
          </a:bodyPr>
          <a:lstStyle/>
          <a:p>
            <a:pPr>
              <a:spcBef>
                <a:spcPts val="400"/>
              </a:spcBef>
            </a:pPr>
            <a:r>
              <a:rPr lang="ru-RU" dirty="0"/>
              <a:t>Самые распространённые метаморфические породы</a:t>
            </a:r>
            <a:br>
              <a:rPr lang="ru-RU" dirty="0"/>
            </a:br>
            <a:r>
              <a:rPr lang="ru-RU" dirty="0"/>
              <a:t>(слоенные/</a:t>
            </a:r>
            <a:r>
              <a:rPr lang="ru-RU" dirty="0" err="1"/>
              <a:t>неслоенные</a:t>
            </a:r>
            <a:r>
              <a:rPr lang="ru-RU" dirty="0"/>
              <a:t>)</a:t>
            </a:r>
            <a:endParaRPr dirty="0"/>
          </a:p>
        </p:txBody>
      </p:sp>
      <p:sp>
        <p:nvSpPr>
          <p:cNvPr id="727" name="Google Shape;727;g1b2286ae966_0_137"/>
          <p:cNvSpPr txBox="1">
            <a:spLocks noGrp="1"/>
          </p:cNvSpPr>
          <p:nvPr>
            <p:ph idx="1"/>
          </p:nvPr>
        </p:nvSpPr>
        <p:spPr>
          <a:xfrm>
            <a:off x="5160462" y="2011680"/>
            <a:ext cx="6898512" cy="4760595"/>
          </a:xfrm>
          <a:prstGeom prst="rect">
            <a:avLst/>
          </a:prstGeom>
        </p:spPr>
        <p:txBody>
          <a:bodyPr spcFirstLastPara="1" vert="horz" wrap="square" lIns="91425" tIns="45700" rIns="91425" bIns="45700" rtlCol="0" anchor="t" anchorCtr="0">
            <a:normAutofit/>
          </a:bodyPr>
          <a:lstStyle/>
          <a:p>
            <a:pPr marL="0" indent="0">
              <a:spcBef>
                <a:spcPts val="1200"/>
              </a:spcBef>
              <a:spcAft>
                <a:spcPts val="0"/>
              </a:spcAft>
              <a:buNone/>
            </a:pPr>
            <a:endParaRPr dirty="0"/>
          </a:p>
        </p:txBody>
      </p:sp>
      <p:pic>
        <p:nvPicPr>
          <p:cNvPr id="729" name="Google Shape;729;g1b2286ae966_0_137"/>
          <p:cNvPicPr preferRelativeResize="0"/>
          <p:nvPr/>
        </p:nvPicPr>
        <p:blipFill>
          <a:blip r:embed="rId3">
            <a:alphaModFix/>
          </a:blip>
          <a:stretch>
            <a:fillRect/>
          </a:stretch>
        </p:blipFill>
        <p:spPr>
          <a:xfrm>
            <a:off x="0" y="0"/>
            <a:ext cx="5048250" cy="6772275"/>
          </a:xfrm>
          <a:prstGeom prst="rect">
            <a:avLst/>
          </a:prstGeom>
          <a:noFill/>
          <a:ln>
            <a:noFill/>
          </a:ln>
        </p:spPr>
      </p:pic>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50" name="Google Shape;750;p36"/>
          <p:cNvSpPr txBox="1">
            <a:spLocks noGrp="1"/>
          </p:cNvSpPr>
          <p:nvPr>
            <p:ph type="title"/>
          </p:nvPr>
        </p:nvSpPr>
        <p:spPr>
          <a:xfrm>
            <a:off x="437745" y="52347"/>
            <a:ext cx="10963071" cy="821267"/>
          </a:xfrm>
          <a:prstGeom prst="rect">
            <a:avLst/>
          </a:prstGeom>
          <a:noFill/>
          <a:ln>
            <a:noFill/>
          </a:ln>
        </p:spPr>
        <p:txBody>
          <a:bodyPr spcFirstLastPara="1" vert="horz" wrap="square" lIns="91425" tIns="45700" rIns="91425" bIns="45700" rtlCol="0" anchor="b" anchorCtr="0">
            <a:normAutofit/>
          </a:bodyPr>
          <a:lstStyle/>
          <a:p>
            <a:pPr>
              <a:spcBef>
                <a:spcPts val="0"/>
              </a:spcBef>
              <a:buClr>
                <a:schemeClr val="lt1"/>
              </a:buClr>
              <a:buSzPts val="4000"/>
            </a:pPr>
            <a:r>
              <a:rPr lang="en-US" sz="4800" dirty="0"/>
              <a:t>References</a:t>
            </a:r>
            <a:endParaRPr sz="4400" dirty="0"/>
          </a:p>
        </p:txBody>
      </p:sp>
      <p:sp>
        <p:nvSpPr>
          <p:cNvPr id="749" name="Google Shape;749;p36"/>
          <p:cNvSpPr txBox="1">
            <a:spLocks noGrp="1"/>
          </p:cNvSpPr>
          <p:nvPr>
            <p:ph idx="1"/>
          </p:nvPr>
        </p:nvSpPr>
        <p:spPr>
          <a:xfrm>
            <a:off x="336993" y="943584"/>
            <a:ext cx="11608080" cy="5862070"/>
          </a:xfrm>
          <a:prstGeom prst="rect">
            <a:avLst/>
          </a:prstGeom>
          <a:noFill/>
          <a:ln>
            <a:noFill/>
          </a:ln>
        </p:spPr>
        <p:txBody>
          <a:bodyPr spcFirstLastPara="1" vert="horz" wrap="square" lIns="91425" tIns="45700" rIns="91425" bIns="45700" rtlCol="0" anchor="t" anchorCtr="0">
            <a:normAutofit/>
          </a:bodyPr>
          <a:lstStyle/>
          <a:p>
            <a:r>
              <a:rPr lang="en-US" dirty="0"/>
              <a:t>[1] </a:t>
            </a:r>
            <a:r>
              <a:rPr lang="en-US" i="1" dirty="0"/>
              <a:t>Edward J. Tarbuck, Frederick K. </a:t>
            </a:r>
            <a:r>
              <a:rPr lang="en-US" i="1" dirty="0" err="1"/>
              <a:t>Lutgens</a:t>
            </a:r>
            <a:r>
              <a:rPr lang="en-US" i="1" dirty="0"/>
              <a:t>, Dennis </a:t>
            </a:r>
            <a:r>
              <a:rPr lang="en-US" i="1" dirty="0" err="1"/>
              <a:t>Tasa</a:t>
            </a:r>
            <a:r>
              <a:rPr lang="en-US" i="1" dirty="0"/>
              <a:t>. </a:t>
            </a:r>
            <a:br>
              <a:rPr lang="en-US" i="1" dirty="0"/>
            </a:br>
            <a:r>
              <a:rPr lang="en-US" u="sng" dirty="0">
                <a:solidFill>
                  <a:schemeClr val="accent1">
                    <a:lumMod val="75000"/>
                  </a:schemeClr>
                </a:solidFill>
                <a:hlinkClick r:id="rId3"/>
              </a:rPr>
              <a:t>Essentials of Geology.</a:t>
            </a:r>
            <a:r>
              <a:rPr lang="en-US" dirty="0">
                <a:solidFill>
                  <a:schemeClr val="accent1">
                    <a:lumMod val="75000"/>
                  </a:schemeClr>
                </a:solidFill>
                <a:hlinkClick r:id="rId3"/>
              </a:rPr>
              <a:t> </a:t>
            </a:r>
            <a:endParaRPr lang="en-US" dirty="0"/>
          </a:p>
          <a:p>
            <a:r>
              <a:rPr lang="en-US" dirty="0"/>
              <a:t>[2] </a:t>
            </a:r>
            <a:r>
              <a:rPr lang="en-US" i="1" dirty="0"/>
              <a:t>Edward J. Tarbuck, Frederick K. </a:t>
            </a:r>
            <a:r>
              <a:rPr lang="en-US" i="1" dirty="0" err="1"/>
              <a:t>Lutgens</a:t>
            </a:r>
            <a:r>
              <a:rPr lang="en-US" i="1" dirty="0"/>
              <a:t>, Dennis </a:t>
            </a:r>
            <a:r>
              <a:rPr lang="en-US" i="1" dirty="0" err="1"/>
              <a:t>Tasa</a:t>
            </a:r>
            <a:r>
              <a:rPr lang="en-US" i="1" dirty="0"/>
              <a:t>. </a:t>
            </a:r>
            <a:br>
              <a:rPr lang="en-US" i="1" dirty="0"/>
            </a:br>
            <a:r>
              <a:rPr lang="en-US" u="sng" dirty="0">
                <a:solidFill>
                  <a:schemeClr val="accent1">
                    <a:lumMod val="75000"/>
                  </a:schemeClr>
                </a:solidFill>
                <a:hlinkClick r:id="rId4"/>
              </a:rPr>
              <a:t>Earth Science.</a:t>
            </a:r>
            <a:r>
              <a:rPr lang="en-US" dirty="0">
                <a:solidFill>
                  <a:schemeClr val="accent1">
                    <a:lumMod val="75000"/>
                  </a:schemeClr>
                </a:solidFill>
              </a:rPr>
              <a:t> </a:t>
            </a:r>
          </a:p>
          <a:p>
            <a:r>
              <a:rPr lang="en-US" dirty="0"/>
              <a:t>[3] </a:t>
            </a:r>
            <a:r>
              <a:rPr lang="en-US" i="1" dirty="0"/>
              <a:t>David Waugh. </a:t>
            </a:r>
            <a:br>
              <a:rPr lang="en-US" i="1" dirty="0"/>
            </a:br>
            <a:r>
              <a:rPr lang="en-US" dirty="0">
                <a:solidFill>
                  <a:schemeClr val="accent1">
                    <a:lumMod val="75000"/>
                  </a:schemeClr>
                </a:solidFill>
                <a:hlinkClick r:id="rId5"/>
              </a:rPr>
              <a:t>Geography. Integrated Approach.</a:t>
            </a:r>
            <a:r>
              <a:rPr lang="en-US" dirty="0">
                <a:solidFill>
                  <a:schemeClr val="accent1">
                    <a:lumMod val="75000"/>
                  </a:schemeClr>
                </a:solidFill>
              </a:rPr>
              <a:t> </a:t>
            </a:r>
            <a:r>
              <a:rPr lang="en-US" dirty="0">
                <a:solidFill>
                  <a:srgbClr val="BD9BBE"/>
                </a:solidFill>
              </a:rPr>
              <a:t>(</a:t>
            </a:r>
            <a:r>
              <a:rPr lang="en-US" dirty="0">
                <a:solidFill>
                  <a:srgbClr val="BD9BBE"/>
                </a:solidFill>
                <a:hlinkClick r:id="rId6"/>
              </a:rPr>
              <a:t>alternative link</a:t>
            </a:r>
            <a:r>
              <a:rPr lang="en-US" dirty="0">
                <a:solidFill>
                  <a:srgbClr val="BD9BBE"/>
                </a:solidFill>
              </a:rPr>
              <a:t>). </a:t>
            </a:r>
          </a:p>
          <a:p>
            <a:r>
              <a:rPr lang="en-US" dirty="0"/>
              <a:t>[4] </a:t>
            </a:r>
            <a:r>
              <a:rPr lang="en-US" i="1" dirty="0"/>
              <a:t>Garrett Nagle, Briony Cooke.</a:t>
            </a:r>
            <a:br>
              <a:rPr lang="en-US" i="1" dirty="0"/>
            </a:br>
            <a:r>
              <a:rPr lang="en-US" dirty="0">
                <a:solidFill>
                  <a:schemeClr val="accent5"/>
                </a:solidFill>
                <a:hlinkClick r:id="rId7">
                  <a:extLst>
                    <a:ext uri="{A12FA001-AC4F-418D-AE19-62706E023703}">
                      <ahyp:hlinkClr xmlns:ahyp="http://schemas.microsoft.com/office/drawing/2018/hyperlinkcolor" val="tx"/>
                    </a:ext>
                  </a:extLst>
                </a:hlinkClick>
              </a:rPr>
              <a:t>Geography. Course Companion.</a:t>
            </a:r>
            <a:endParaRPr lang="en-US" dirty="0">
              <a:solidFill>
                <a:schemeClr val="accent5"/>
              </a:solidFill>
            </a:endParaRPr>
          </a:p>
          <a:p>
            <a:pPr marL="0" indent="0">
              <a:spcBef>
                <a:spcPts val="0"/>
              </a:spcBef>
              <a:spcAft>
                <a:spcPts val="0"/>
              </a:spcAft>
              <a:buSzPts val="1800"/>
              <a:buNone/>
            </a:pPr>
            <a:endParaRPr lang="en-US" sz="2400" dirty="0"/>
          </a:p>
          <a:p>
            <a:pPr marL="285750" indent="-285750">
              <a:spcBef>
                <a:spcPts val="1200"/>
              </a:spcBef>
              <a:spcAft>
                <a:spcPts val="0"/>
              </a:spcAft>
              <a:buSzPts val="1800"/>
              <a:buFont typeface="Arial"/>
              <a:buChar char="•"/>
            </a:pPr>
            <a:r>
              <a:rPr lang="en-US" sz="2400" dirty="0">
                <a:hlinkClick r:id="rId8"/>
              </a:rPr>
              <a:t>https://www.youtube.com/watch?v=rWp5ZpJAIAE</a:t>
            </a:r>
            <a:r>
              <a:rPr lang="en-US" sz="2400" dirty="0"/>
              <a:t> (Brief History of Geologic Time)</a:t>
            </a:r>
          </a:p>
          <a:p>
            <a:pPr marL="285750" indent="-285750">
              <a:spcBef>
                <a:spcPts val="1200"/>
              </a:spcBef>
              <a:buSzPts val="1800"/>
              <a:buFont typeface="Arial"/>
              <a:buChar char="•"/>
            </a:pPr>
            <a:r>
              <a:rPr lang="en-US" sz="2400" dirty="0">
                <a:hlinkClick r:id="rId9"/>
              </a:rPr>
              <a:t>https://www.youtube.com/watch?v=Kn2KFC8cX-g</a:t>
            </a:r>
            <a:r>
              <a:rPr lang="en-US" sz="2400" dirty="0"/>
              <a:t> (Deep Dive: New Madrid Earthquake)</a:t>
            </a:r>
            <a:endParaRPr lang="ru-RU" sz="2400" dirty="0"/>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A3A467-FB47-4C64-9DEE-C352E064C9F4}"/>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4FD327EE-B245-454D-A4B9-FEFB8C42AA08}"/>
              </a:ext>
            </a:extLst>
          </p:cNvPr>
          <p:cNvSpPr>
            <a:spLocks noGrp="1"/>
          </p:cNvSpPr>
          <p:nvPr>
            <p:ph idx="1"/>
          </p:nvPr>
        </p:nvSpPr>
        <p:spPr/>
        <p:txBody>
          <a:bodyPr/>
          <a:lstStyle/>
          <a:p>
            <a:endParaRPr lang="ru-KZ"/>
          </a:p>
        </p:txBody>
      </p:sp>
      <p:pic>
        <p:nvPicPr>
          <p:cNvPr id="6146" name="Picture 2" descr="What Is the Difference Between Rocks and Minerals?">
            <a:extLst>
              <a:ext uri="{FF2B5EF4-FFF2-40B4-BE49-F238E27FC236}">
                <a16:creationId xmlns:a16="http://schemas.microsoft.com/office/drawing/2014/main" id="{6004DF22-E1A7-4E75-9231-994C83A06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87821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F60AE3-A3E2-4D56-83F6-DAAB640308BE}"/>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F99164B6-F2A9-4144-AE6A-179B63C62102}"/>
              </a:ext>
            </a:extLst>
          </p:cNvPr>
          <p:cNvSpPr>
            <a:spLocks noGrp="1"/>
          </p:cNvSpPr>
          <p:nvPr>
            <p:ph idx="1"/>
          </p:nvPr>
        </p:nvSpPr>
        <p:spPr>
          <a:xfrm>
            <a:off x="0" y="3313611"/>
            <a:ext cx="4144511" cy="3070796"/>
          </a:xfrm>
        </p:spPr>
        <p:txBody>
          <a:bodyPr>
            <a:noAutofit/>
          </a:bodyPr>
          <a:lstStyle/>
          <a:p>
            <a:pPr lvl="0"/>
            <a:r>
              <a:rPr lang="en-US" b="1" dirty="0">
                <a:solidFill>
                  <a:srgbClr val="FFFFFF">
                    <a:lumMod val="85000"/>
                    <a:lumOff val="15000"/>
                  </a:srgbClr>
                </a:solidFill>
              </a:rPr>
              <a:t>Igneous rocks </a:t>
            </a:r>
            <a:r>
              <a:rPr lang="en-US" dirty="0">
                <a:solidFill>
                  <a:srgbClr val="FFFFFF">
                    <a:lumMod val="85000"/>
                    <a:lumOff val="15000"/>
                  </a:srgbClr>
                </a:solidFill>
              </a:rPr>
              <a:t>form when molten rock solidifies at the surface (extrusive) or beneath the surface (intrusive). The lava flow in the foreground is the fine-grained rock basalt and came from SP Crater in northern Arizona.</a:t>
            </a:r>
            <a:endParaRPr lang="ru-KZ" dirty="0">
              <a:solidFill>
                <a:srgbClr val="FFFFFF">
                  <a:lumMod val="85000"/>
                  <a:lumOff val="15000"/>
                </a:srgbClr>
              </a:solidFill>
            </a:endParaRPr>
          </a:p>
        </p:txBody>
      </p:sp>
      <p:pic>
        <p:nvPicPr>
          <p:cNvPr id="4098" name="Picture 2" descr="Vishnu Basement Rocks - Wikipedia">
            <a:extLst>
              <a:ext uri="{FF2B5EF4-FFF2-40B4-BE49-F238E27FC236}">
                <a16:creationId xmlns:a16="http://schemas.microsoft.com/office/drawing/2014/main" id="{38A2EE68-A86E-4876-A0FA-F6098E9EE8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659" b="16847"/>
          <a:stretch/>
        </p:blipFill>
        <p:spPr bwMode="auto">
          <a:xfrm>
            <a:off x="4162420" y="393880"/>
            <a:ext cx="3945130" cy="29214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cross-bedded Navajo Sandstone at Zion | Geología, Ciencias de la  tierra, Geomorfología">
            <a:extLst>
              <a:ext uri="{FF2B5EF4-FFF2-40B4-BE49-F238E27FC236}">
                <a16:creationId xmlns:a16="http://schemas.microsoft.com/office/drawing/2014/main" id="{A762D751-A30D-43D0-BA41-1634809DCC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
          <a:stretch/>
        </p:blipFill>
        <p:spPr bwMode="auto">
          <a:xfrm>
            <a:off x="8089641" y="395589"/>
            <a:ext cx="4102357" cy="29214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P Crater">
            <a:extLst>
              <a:ext uri="{FF2B5EF4-FFF2-40B4-BE49-F238E27FC236}">
                <a16:creationId xmlns:a16="http://schemas.microsoft.com/office/drawing/2014/main" id="{9F1F47D2-8761-4644-92C0-1034A864FC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79" t="3075" r="16049" b="342"/>
          <a:stretch/>
        </p:blipFill>
        <p:spPr bwMode="auto">
          <a:xfrm>
            <a:off x="17909" y="393879"/>
            <a:ext cx="4144511" cy="2921441"/>
          </a:xfrm>
          <a:prstGeom prst="rect">
            <a:avLst/>
          </a:prstGeom>
          <a:noFill/>
          <a:extLst>
            <a:ext uri="{909E8E84-426E-40DD-AFC4-6F175D3DCCD1}">
              <a14:hiddenFill xmlns:a14="http://schemas.microsoft.com/office/drawing/2010/main">
                <a:solidFill>
                  <a:srgbClr val="FFFFFF"/>
                </a:solidFill>
              </a14:hiddenFill>
            </a:ext>
          </a:extLst>
        </p:spPr>
      </p:pic>
      <p:sp>
        <p:nvSpPr>
          <p:cNvPr id="8" name="Объект 2">
            <a:extLst>
              <a:ext uri="{FF2B5EF4-FFF2-40B4-BE49-F238E27FC236}">
                <a16:creationId xmlns:a16="http://schemas.microsoft.com/office/drawing/2014/main" id="{1CF1AD6E-10E9-4315-A34A-CB0F41460566}"/>
              </a:ext>
            </a:extLst>
          </p:cNvPr>
          <p:cNvSpPr txBox="1">
            <a:spLocks/>
          </p:cNvSpPr>
          <p:nvPr/>
        </p:nvSpPr>
        <p:spPr>
          <a:xfrm>
            <a:off x="4012279" y="3311433"/>
            <a:ext cx="4102358" cy="3206986"/>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dirty="0"/>
              <a:t>The </a:t>
            </a:r>
            <a:r>
              <a:rPr lang="en-US" b="1" dirty="0"/>
              <a:t>metamorphic rock </a:t>
            </a:r>
            <a:r>
              <a:rPr lang="en-US" dirty="0"/>
              <a:t>pictured here, known as the Vishnu Schist, is exposed in the inner gorge of the Grand Canyon. It formed deep below Earth's surface where temperatures and pressures are high and in association with mountain-building episodes in Precambrian time.</a:t>
            </a:r>
            <a:endParaRPr lang="ru-KZ" dirty="0"/>
          </a:p>
        </p:txBody>
      </p:sp>
      <p:sp>
        <p:nvSpPr>
          <p:cNvPr id="9" name="Объект 2">
            <a:extLst>
              <a:ext uri="{FF2B5EF4-FFF2-40B4-BE49-F238E27FC236}">
                <a16:creationId xmlns:a16="http://schemas.microsoft.com/office/drawing/2014/main" id="{2971F0E2-5D23-4A65-BC8C-67796E45CA65}"/>
              </a:ext>
            </a:extLst>
          </p:cNvPr>
          <p:cNvSpPr txBox="1">
            <a:spLocks/>
          </p:cNvSpPr>
          <p:nvPr/>
        </p:nvSpPr>
        <p:spPr>
          <a:xfrm>
            <a:off x="8089640" y="3360741"/>
            <a:ext cx="4102358" cy="3206986"/>
          </a:xfrm>
          <a:prstGeom prst="rect">
            <a:avLst/>
          </a:prstGeom>
        </p:spPr>
        <p:txBody>
          <a:bodyPr vert="horz" lIns="91440" tIns="45720" rIns="91440" bIns="45720" rtlCol="0">
            <a:normAutofit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b="1" dirty="0"/>
              <a:t>Sedimentary rocks </a:t>
            </a:r>
            <a:r>
              <a:rPr lang="en-US" dirty="0"/>
              <a:t>consist of particles derived from the weathering of other rocks. This layer consists of durable sand-size grains of the mineral quartz that are cemented into a solid rock. The grains were once a part of extensive dunes. This rock layer, called the Navajo Sandstone, is prominent in southern Utah.</a:t>
            </a:r>
            <a:endParaRPr lang="ru-KZ" dirty="0"/>
          </a:p>
        </p:txBody>
      </p:sp>
      <p:sp>
        <p:nvSpPr>
          <p:cNvPr id="10" name="Google Shape;604;p18">
            <a:extLst>
              <a:ext uri="{FF2B5EF4-FFF2-40B4-BE49-F238E27FC236}">
                <a16:creationId xmlns:a16="http://schemas.microsoft.com/office/drawing/2014/main" id="{C95B7190-A88F-4646-8359-31830D31812B}"/>
              </a:ext>
            </a:extLst>
          </p:cNvPr>
          <p:cNvSpPr txBox="1">
            <a:spLocks/>
          </p:cNvSpPr>
          <p:nvPr/>
        </p:nvSpPr>
        <p:spPr>
          <a:xfrm>
            <a:off x="0" y="6285599"/>
            <a:ext cx="12192000" cy="627520"/>
          </a:xfrm>
          <a:prstGeom prst="rect">
            <a:avLst/>
          </a:prstGeom>
          <a:noFill/>
          <a:ln>
            <a:noFill/>
          </a:ln>
        </p:spPr>
        <p:txBody>
          <a:bodyPr spcFirstLastPara="1" vert="horz" wrap="square" lIns="91425" tIns="45700" rIns="91425" bIns="45700" rtlCol="0" anchor="b" anchorCtr="0">
            <a:normAutofit fontScale="90000" lnSpcReduction="1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spcBef>
                <a:spcPts val="0"/>
              </a:spcBef>
              <a:buClr>
                <a:schemeClr val="lt1"/>
              </a:buClr>
              <a:buSzPts val="4000"/>
            </a:pPr>
            <a:r>
              <a:rPr lang="ru-RU" sz="4800" dirty="0"/>
              <a:t>Три типа горных пород</a:t>
            </a:r>
          </a:p>
        </p:txBody>
      </p:sp>
      <p:sp>
        <p:nvSpPr>
          <p:cNvPr id="4" name="TextBox 3">
            <a:extLst>
              <a:ext uri="{FF2B5EF4-FFF2-40B4-BE49-F238E27FC236}">
                <a16:creationId xmlns:a16="http://schemas.microsoft.com/office/drawing/2014/main" id="{C45CC53F-DEBF-49A6-855E-E57EA3E3FA2F}"/>
              </a:ext>
            </a:extLst>
          </p:cNvPr>
          <p:cNvSpPr txBox="1"/>
          <p:nvPr/>
        </p:nvSpPr>
        <p:spPr>
          <a:xfrm>
            <a:off x="0" y="1"/>
            <a:ext cx="8089641" cy="392170"/>
          </a:xfrm>
          <a:prstGeom prst="rect">
            <a:avLst/>
          </a:prstGeom>
          <a:solidFill>
            <a:schemeClr val="accent6"/>
          </a:solidFill>
        </p:spPr>
        <p:txBody>
          <a:bodyPr wrap="square" rtlCol="0">
            <a:noAutofit/>
          </a:bodyPr>
          <a:lstStyle/>
          <a:p>
            <a:pPr algn="ctr"/>
            <a:r>
              <a:rPr lang="en-US" sz="2400" b="1" dirty="0"/>
              <a:t>ENDOGENIC</a:t>
            </a:r>
            <a:endParaRPr lang="ru-KZ" sz="2400" b="1" dirty="0"/>
          </a:p>
        </p:txBody>
      </p:sp>
      <p:sp>
        <p:nvSpPr>
          <p:cNvPr id="11" name="TextBox 10">
            <a:extLst>
              <a:ext uri="{FF2B5EF4-FFF2-40B4-BE49-F238E27FC236}">
                <a16:creationId xmlns:a16="http://schemas.microsoft.com/office/drawing/2014/main" id="{E63ED723-2A8E-492B-8F0C-97DAF3808E48}"/>
              </a:ext>
            </a:extLst>
          </p:cNvPr>
          <p:cNvSpPr txBox="1"/>
          <p:nvPr/>
        </p:nvSpPr>
        <p:spPr>
          <a:xfrm>
            <a:off x="8089641" y="1"/>
            <a:ext cx="4102357" cy="392170"/>
          </a:xfrm>
          <a:prstGeom prst="rect">
            <a:avLst/>
          </a:prstGeom>
          <a:solidFill>
            <a:srgbClr val="0070C0"/>
          </a:solidFill>
        </p:spPr>
        <p:txBody>
          <a:bodyPr wrap="square" rtlCol="0">
            <a:noAutofit/>
          </a:bodyPr>
          <a:lstStyle/>
          <a:p>
            <a:pPr algn="ctr"/>
            <a:r>
              <a:rPr lang="en-US" sz="2400" b="1" dirty="0"/>
              <a:t>EXOGENIC</a:t>
            </a:r>
            <a:endParaRPr lang="ru-KZ" sz="2400" b="1" dirty="0"/>
          </a:p>
        </p:txBody>
      </p:sp>
    </p:spTree>
    <p:extLst>
      <p:ext uri="{BB962C8B-B14F-4D97-AF65-F5344CB8AC3E}">
        <p14:creationId xmlns:p14="http://schemas.microsoft.com/office/powerpoint/2010/main" val="42634648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4" name="Google Shape;604;p18"/>
          <p:cNvSpPr txBox="1">
            <a:spLocks noGrp="1"/>
          </p:cNvSpPr>
          <p:nvPr>
            <p:ph type="title"/>
          </p:nvPr>
        </p:nvSpPr>
        <p:spPr>
          <a:xfrm>
            <a:off x="-1" y="137160"/>
            <a:ext cx="5098607" cy="1069070"/>
          </a:xfrm>
          <a:prstGeom prst="rect">
            <a:avLst/>
          </a:prstGeom>
          <a:noFill/>
          <a:ln>
            <a:noFill/>
          </a:ln>
        </p:spPr>
        <p:txBody>
          <a:bodyPr spcFirstLastPara="1" vert="horz" wrap="square" lIns="91425" tIns="45700" rIns="91425" bIns="45700" rtlCol="0" anchor="b" anchorCtr="0">
            <a:normAutofit/>
          </a:bodyPr>
          <a:lstStyle/>
          <a:p>
            <a:pPr algn="ctr">
              <a:spcBef>
                <a:spcPts val="0"/>
              </a:spcBef>
              <a:buClr>
                <a:schemeClr val="lt1"/>
              </a:buClr>
              <a:buSzPts val="4000"/>
            </a:pPr>
            <a:r>
              <a:rPr lang="en-US" sz="6000" dirty="0"/>
              <a:t>Rock cycle.</a:t>
            </a:r>
            <a:endParaRPr sz="6000" dirty="0"/>
          </a:p>
        </p:txBody>
      </p:sp>
      <p:sp>
        <p:nvSpPr>
          <p:cNvPr id="603" name="Google Shape;603;p18"/>
          <p:cNvSpPr txBox="1">
            <a:spLocks noGrp="1"/>
          </p:cNvSpPr>
          <p:nvPr>
            <p:ph idx="1"/>
          </p:nvPr>
        </p:nvSpPr>
        <p:spPr>
          <a:xfrm>
            <a:off x="97276" y="1343388"/>
            <a:ext cx="5001329" cy="4434477"/>
          </a:xfrm>
          <a:prstGeom prst="rect">
            <a:avLst/>
          </a:prstGeom>
          <a:noFill/>
          <a:ln>
            <a:noFill/>
          </a:ln>
        </p:spPr>
        <p:txBody>
          <a:bodyPr spcFirstLastPara="1" vert="horz" wrap="square" lIns="91425" tIns="45700" rIns="91425" bIns="45700" rtlCol="0" anchor="t" anchorCtr="0">
            <a:normAutofit/>
          </a:bodyPr>
          <a:lstStyle/>
          <a:p>
            <a:pPr marL="0" indent="0">
              <a:spcBef>
                <a:spcPts val="0"/>
              </a:spcBef>
              <a:spcAft>
                <a:spcPts val="0"/>
              </a:spcAft>
              <a:buSzPts val="1800"/>
              <a:buNone/>
            </a:pPr>
            <a:r>
              <a:rPr lang="en-US" dirty="0"/>
              <a:t>Rock cycle – the most crucial part in understanding numerous concepts within geology.</a:t>
            </a:r>
          </a:p>
          <a:p>
            <a:pPr marL="0" indent="0">
              <a:spcBef>
                <a:spcPts val="0"/>
              </a:spcBef>
              <a:spcAft>
                <a:spcPts val="0"/>
              </a:spcAft>
              <a:buSzPts val="1800"/>
              <a:buNone/>
            </a:pPr>
            <a:r>
              <a:rPr lang="en-US" dirty="0"/>
              <a:t>Rock cycle is </a:t>
            </a:r>
            <a:r>
              <a:rPr lang="en-US" b="1" dirty="0"/>
              <a:t>essential</a:t>
            </a:r>
            <a:r>
              <a:rPr lang="en-US" dirty="0"/>
              <a:t> to understand:</a:t>
            </a:r>
          </a:p>
          <a:p>
            <a:pPr>
              <a:spcBef>
                <a:spcPts val="0"/>
              </a:spcBef>
              <a:buSzPts val="1800"/>
              <a:buFont typeface="Arial" panose="020B0604020202020204" pitchFamily="34" charset="0"/>
              <a:buChar char="•"/>
            </a:pPr>
            <a:r>
              <a:rPr lang="en-US" dirty="0"/>
              <a:t> the difference in origins of different types of rocks;</a:t>
            </a:r>
          </a:p>
          <a:p>
            <a:pPr>
              <a:spcBef>
                <a:spcPts val="0"/>
              </a:spcBef>
              <a:buSzPts val="1800"/>
              <a:buFont typeface="Arial" panose="020B0604020202020204" pitchFamily="34" charset="0"/>
              <a:buChar char="•"/>
            </a:pPr>
            <a:r>
              <a:rPr lang="en-US" dirty="0"/>
              <a:t> the transformations that need to take place to form each kind of matter;</a:t>
            </a:r>
          </a:p>
          <a:p>
            <a:pPr>
              <a:spcBef>
                <a:spcPts val="0"/>
              </a:spcBef>
              <a:buSzPts val="1800"/>
              <a:buFont typeface="Arial" panose="020B0604020202020204" pitchFamily="34" charset="0"/>
              <a:buChar char="•"/>
            </a:pPr>
            <a:r>
              <a:rPr lang="en-US" dirty="0"/>
              <a:t> how geomorphology affects geology.</a:t>
            </a:r>
            <a:endParaRPr dirty="0"/>
          </a:p>
        </p:txBody>
      </p:sp>
      <p:pic>
        <p:nvPicPr>
          <p:cNvPr id="605" name="Google Shape;605;p18"/>
          <p:cNvPicPr preferRelativeResize="0"/>
          <p:nvPr/>
        </p:nvPicPr>
        <p:blipFill rotWithShape="1">
          <a:blip r:embed="rId3">
            <a:alphaModFix/>
          </a:blip>
          <a:srcRect/>
          <a:stretch/>
        </p:blipFill>
        <p:spPr>
          <a:xfrm>
            <a:off x="5098607" y="2"/>
            <a:ext cx="7093395" cy="6915123"/>
          </a:xfrm>
          <a:prstGeom prst="rect">
            <a:avLst/>
          </a:prstGeom>
          <a:noFill/>
          <a:ln>
            <a:noFill/>
          </a:ln>
        </p:spPr>
      </p:pic>
    </p:spTree>
    <p:extLst>
      <p:ext uri="{BB962C8B-B14F-4D97-AF65-F5344CB8AC3E}">
        <p14:creationId xmlns:p14="http://schemas.microsoft.com/office/powerpoint/2010/main" val="116289430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0E3A83-2DD5-45F8-9238-66FD617F8622}"/>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391DE8C6-9D54-45A4-809C-FEDEAFFCD4C1}"/>
              </a:ext>
            </a:extLst>
          </p:cNvPr>
          <p:cNvSpPr>
            <a:spLocks noGrp="1"/>
          </p:cNvSpPr>
          <p:nvPr>
            <p:ph idx="1"/>
          </p:nvPr>
        </p:nvSpPr>
        <p:spPr/>
        <p:txBody>
          <a:bodyPr/>
          <a:lstStyle/>
          <a:p>
            <a:endParaRPr lang="ru-KZ"/>
          </a:p>
        </p:txBody>
      </p:sp>
      <p:pic>
        <p:nvPicPr>
          <p:cNvPr id="14338" name="Picture 2" descr="Classifications of Rocks: Sedimentary, Igneous and Metamorphic - Civilsdaily">
            <a:extLst>
              <a:ext uri="{FF2B5EF4-FFF2-40B4-BE49-F238E27FC236}">
                <a16:creationId xmlns:a16="http://schemas.microsoft.com/office/drawing/2014/main" id="{8B54FC46-2323-4C05-83EE-BA931CFB9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52" y="0"/>
            <a:ext cx="117966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36317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g1806eebeb3a_0_62"/>
          <p:cNvSpPr txBox="1">
            <a:spLocks noGrp="1"/>
          </p:cNvSpPr>
          <p:nvPr>
            <p:ph type="ctrTitle"/>
          </p:nvPr>
        </p:nvSpPr>
        <p:spPr>
          <a:xfrm>
            <a:off x="1418272" y="436195"/>
            <a:ext cx="9355455" cy="4023600"/>
          </a:xfrm>
          <a:prstGeom prst="rect">
            <a:avLst/>
          </a:prstGeom>
        </p:spPr>
        <p:txBody>
          <a:bodyPr spcFirstLastPara="1" vert="horz" wrap="square" lIns="91425" tIns="45700" rIns="91425" bIns="45700" rtlCol="0" anchor="b" anchorCtr="0">
            <a:normAutofit/>
          </a:bodyPr>
          <a:lstStyle/>
          <a:p>
            <a:pPr algn="ctr">
              <a:spcBef>
                <a:spcPts val="0"/>
              </a:spcBef>
            </a:pPr>
            <a:br>
              <a:rPr lang="en-US" dirty="0"/>
            </a:br>
            <a:r>
              <a:rPr lang="en-US" sz="6600" dirty="0">
                <a:solidFill>
                  <a:schemeClr val="bg1"/>
                </a:solidFill>
              </a:rPr>
              <a:t>Section VII: </a:t>
            </a:r>
            <a:br>
              <a:rPr lang="en-US" sz="6600" dirty="0">
                <a:solidFill>
                  <a:schemeClr val="bg1"/>
                </a:solidFill>
              </a:rPr>
            </a:br>
            <a:r>
              <a:rPr lang="en-US" sz="6600" b="1" dirty="0">
                <a:solidFill>
                  <a:schemeClr val="bg1"/>
                </a:solidFill>
                <a:effectLst>
                  <a:outerShdw blurRad="38100" dist="38100" dir="2700000" algn="tl">
                    <a:srgbClr val="000000">
                      <a:alpha val="43137"/>
                    </a:srgbClr>
                  </a:outerShdw>
                </a:effectLst>
              </a:rPr>
              <a:t>Igneous rocks</a:t>
            </a:r>
            <a:endParaRPr b="1" dirty="0">
              <a:solidFill>
                <a:schemeClr val="bg1"/>
              </a:solidFill>
              <a:effectLst>
                <a:outerShdw blurRad="38100" dist="38100" dir="2700000" algn="tl">
                  <a:srgbClr val="000000">
                    <a:alpha val="43137"/>
                  </a:srgbClr>
                </a:outerShdw>
              </a:effectLst>
            </a:endParaRPr>
          </a:p>
        </p:txBody>
      </p:sp>
      <p:sp>
        <p:nvSpPr>
          <p:cNvPr id="548" name="Google Shape;548;g1806eebeb3a_0_62"/>
          <p:cNvSpPr txBox="1">
            <a:spLocks noGrp="1"/>
          </p:cNvSpPr>
          <p:nvPr>
            <p:ph type="subTitle" idx="1"/>
          </p:nvPr>
        </p:nvSpPr>
        <p:spPr>
          <a:prstGeom prst="rect">
            <a:avLst/>
          </a:prstGeom>
        </p:spPr>
        <p:txBody>
          <a:bodyPr spcFirstLastPara="1" vert="horz" wrap="square" lIns="91425" tIns="45700" rIns="91425" bIns="45700" rtlCol="0" anchor="t" anchorCtr="0">
            <a:normAutofit/>
          </a:bodyPr>
          <a:lstStyle/>
          <a:p>
            <a:pPr>
              <a:spcBef>
                <a:spcPts val="1200"/>
              </a:spcBef>
              <a:spcAft>
                <a:spcPts val="0"/>
              </a:spcAft>
            </a:pPr>
            <a:endParaRPr/>
          </a:p>
        </p:txBody>
      </p:sp>
    </p:spTree>
  </p:cSld>
  <p:clrMapOvr>
    <a:masterClrMapping/>
  </p:clrMapOvr>
  <p:transition spd="slow">
    <p:push dir="u"/>
  </p:transition>
</p:sld>
</file>

<file path=ppt/theme/theme1.xml><?xml version="1.0" encoding="utf-8"?>
<a:theme xmlns:a="http://schemas.openxmlformats.org/drawingml/2006/main" name="Метрополия">
  <a:themeElements>
    <a:clrScheme name="Другая 11">
      <a:dk1>
        <a:srgbClr val="1D1B10"/>
      </a:dk1>
      <a:lt1>
        <a:srgbClr val="FFFFFF"/>
      </a:lt1>
      <a:dk2>
        <a:srgbClr val="654D31"/>
      </a:dk2>
      <a:lt2>
        <a:srgbClr val="E3CAB7"/>
      </a:lt2>
      <a:accent1>
        <a:srgbClr val="D5D0B4"/>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Метрополи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Метрополия">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85F6AD45AA1A4EADC88AD7757200D2" ma:contentTypeVersion="11" ma:contentTypeDescription="Create a new document." ma:contentTypeScope="" ma:versionID="d8cead4bf1207019e5c1fe91cf85b019">
  <xsd:schema xmlns:xsd="http://www.w3.org/2001/XMLSchema" xmlns:xs="http://www.w3.org/2001/XMLSchema" xmlns:p="http://schemas.microsoft.com/office/2006/metadata/properties" xmlns:ns2="08c6c6dc-a15e-47dd-967c-574faa6297b7" xmlns:ns3="f7e0b32b-9929-406c-9a0e-b926609242df" targetNamespace="http://schemas.microsoft.com/office/2006/metadata/properties" ma:root="true" ma:fieldsID="96b4035e2f02d74ab83ec96c02c2bb0e" ns2:_="" ns3:_="">
    <xsd:import namespace="08c6c6dc-a15e-47dd-967c-574faa6297b7"/>
    <xsd:import namespace="f7e0b32b-9929-406c-9a0e-b926609242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c6c6dc-a15e-47dd-967c-574faa6297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fcecbc7-7b43-41d6-af11-305b60dadca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e0b32b-9929-406c-9a0e-b926609242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2dae1da-5b1a-48d4-b6db-f4e12e384802}" ma:internalName="TaxCatchAll" ma:showField="CatchAllData" ma:web="f7e0b32b-9929-406c-9a0e-b926609242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7e0b32b-9929-406c-9a0e-b926609242df" xsi:nil="true"/>
    <lcf76f155ced4ddcb4097134ff3c332f xmlns="08c6c6dc-a15e-47dd-967c-574faa6297b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F4F5684-9389-4A22-BC0A-984BA7204DB8}"/>
</file>

<file path=customXml/itemProps2.xml><?xml version="1.0" encoding="utf-8"?>
<ds:datastoreItem xmlns:ds="http://schemas.openxmlformats.org/officeDocument/2006/customXml" ds:itemID="{91640F38-F88D-4BC6-B263-6EED88D2803F}"/>
</file>

<file path=customXml/itemProps3.xml><?xml version="1.0" encoding="utf-8"?>
<ds:datastoreItem xmlns:ds="http://schemas.openxmlformats.org/officeDocument/2006/customXml" ds:itemID="{83AFE79A-1DED-4107-811D-FEC9EB8BDDC7}"/>
</file>

<file path=docProps/app.xml><?xml version="1.0" encoding="utf-8"?>
<Properties xmlns="http://schemas.openxmlformats.org/officeDocument/2006/extended-properties" xmlns:vt="http://schemas.openxmlformats.org/officeDocument/2006/docPropsVTypes">
  <TotalTime>8</TotalTime>
  <Words>1598</Words>
  <Application>Microsoft Office PowerPoint</Application>
  <PresentationFormat>Широкоэкранный</PresentationFormat>
  <Paragraphs>122</Paragraphs>
  <Slides>42</Slides>
  <Notes>25</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42</vt:i4>
      </vt:variant>
    </vt:vector>
  </HeadingPairs>
  <TitlesOfParts>
    <vt:vector size="47" baseType="lpstr">
      <vt:lpstr>Arial</vt:lpstr>
      <vt:lpstr>Calibri</vt:lpstr>
      <vt:lpstr>Calibri Light</vt:lpstr>
      <vt:lpstr>Corbel</vt:lpstr>
      <vt:lpstr>Метрополия</vt:lpstr>
      <vt:lpstr>Geology II</vt:lpstr>
      <vt:lpstr>Презентация PowerPoint</vt:lpstr>
      <vt:lpstr>Section VI:  Introduction to petrology</vt:lpstr>
      <vt:lpstr>Презентация PowerPoint</vt:lpstr>
      <vt:lpstr>Презентация PowerPoint</vt:lpstr>
      <vt:lpstr>Презентация PowerPoint</vt:lpstr>
      <vt:lpstr>Rock cycle.</vt:lpstr>
      <vt:lpstr>Презентация PowerPoint</vt:lpstr>
      <vt:lpstr> Section VII:  Igneous rocks</vt:lpstr>
      <vt:lpstr>Презентация PowerPoint</vt:lpstr>
      <vt:lpstr>Химический состав магматических пород (%)</vt:lpstr>
      <vt:lpstr>Магматические породы</vt:lpstr>
      <vt:lpstr>Базальт            -               Габбро</vt:lpstr>
      <vt:lpstr>Презентация PowerPoint</vt:lpstr>
      <vt:lpstr>Ряд реакций Боуэна: объясняет, почему некоторые минералы не встречаются в пределах одной магматической горной породы.</vt:lpstr>
      <vt:lpstr>Презентация PowerPoint</vt:lpstr>
      <vt:lpstr>Презентация PowerPoint</vt:lpstr>
      <vt:lpstr>Презентация PowerPoint</vt:lpstr>
      <vt:lpstr>Классификация магматических пород (текстура+состав лавы)</vt:lpstr>
      <vt:lpstr> Section VIII:  Sedimentary rocks</vt:lpstr>
      <vt:lpstr>Презентация PowerPoint</vt:lpstr>
      <vt:lpstr>Formation of Sedimentary Rocks</vt:lpstr>
      <vt:lpstr>Обломочные осадочные породы</vt:lpstr>
      <vt:lpstr>Grand Canyon: the best illustration for sedimentary rocks</vt:lpstr>
      <vt:lpstr>Хемо- и биогенные осадочные горные породы</vt:lpstr>
      <vt:lpstr>Презентация PowerPoint</vt:lpstr>
      <vt:lpstr>Свойства осадочных пород: Цвет (2)</vt:lpstr>
      <vt:lpstr>Трансгрессия Transgression</vt:lpstr>
      <vt:lpstr>Регрессия Regression</vt:lpstr>
      <vt:lpstr>Absolute Dating</vt:lpstr>
      <vt:lpstr>Relative Dating Principles Принципы относительного датирования</vt:lpstr>
      <vt:lpstr>Fossils</vt:lpstr>
      <vt:lpstr>Презентация PowerPoint</vt:lpstr>
      <vt:lpstr>Correlation of strata on different sites</vt:lpstr>
      <vt:lpstr> Section IX:  Metamorphic rocks</vt:lpstr>
      <vt:lpstr>Types of metamorphism</vt:lpstr>
      <vt:lpstr>Metamorphic Grade</vt:lpstr>
      <vt:lpstr>Презентация PowerPoint</vt:lpstr>
      <vt:lpstr>Role of temperature</vt:lpstr>
      <vt:lpstr>Role of chemically active fluids</vt:lpstr>
      <vt:lpstr>Самые распространённые метаморфические породы (слоенные/неслоенные)</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Geology II</dc:title>
  <dc:creator>Rustam Valeyev</dc:creator>
  <cp:lastModifiedBy>Rustam Valeyev</cp:lastModifiedBy>
  <cp:revision>1</cp:revision>
  <dcterms:created xsi:type="dcterms:W3CDTF">2024-11-19T20:25:53Z</dcterms:created>
  <dcterms:modified xsi:type="dcterms:W3CDTF">2024-11-19T20:34:36Z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0x0101008A85F6AD45AA1A4EADC88AD7757200D2</vt:lpwstr>
  </property>
</Properties>
</file>